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8" r:id="rId21"/>
    <p:sldId id="277" r:id="rId22"/>
    <p:sldId id="279" r:id="rId23"/>
    <p:sldId id="282" r:id="rId24"/>
    <p:sldId id="281" r:id="rId25"/>
    <p:sldId id="283" r:id="rId26"/>
    <p:sldId id="286" r:id="rId27"/>
    <p:sldId id="285" r:id="rId28"/>
    <p:sldId id="284" r:id="rId29"/>
    <p:sldId id="290" r:id="rId30"/>
    <p:sldId id="332" r:id="rId31"/>
    <p:sldId id="333" r:id="rId32"/>
    <p:sldId id="288" r:id="rId33"/>
    <p:sldId id="289" r:id="rId34"/>
    <p:sldId id="291" r:id="rId35"/>
    <p:sldId id="296" r:id="rId36"/>
    <p:sldId id="293" r:id="rId37"/>
    <p:sldId id="294" r:id="rId38"/>
    <p:sldId id="295" r:id="rId39"/>
    <p:sldId id="299" r:id="rId40"/>
    <p:sldId id="292" r:id="rId41"/>
    <p:sldId id="297" r:id="rId42"/>
    <p:sldId id="298" r:id="rId43"/>
    <p:sldId id="300" r:id="rId44"/>
    <p:sldId id="301" r:id="rId45"/>
    <p:sldId id="302" r:id="rId46"/>
    <p:sldId id="303" r:id="rId47"/>
    <p:sldId id="304" r:id="rId48"/>
    <p:sldId id="305" r:id="rId49"/>
    <p:sldId id="308" r:id="rId50"/>
    <p:sldId id="306" r:id="rId51"/>
    <p:sldId id="309" r:id="rId52"/>
    <p:sldId id="307" r:id="rId53"/>
    <p:sldId id="313" r:id="rId54"/>
    <p:sldId id="310" r:id="rId55"/>
    <p:sldId id="312" r:id="rId56"/>
    <p:sldId id="315" r:id="rId57"/>
    <p:sldId id="314" r:id="rId58"/>
    <p:sldId id="311" r:id="rId59"/>
    <p:sldId id="319" r:id="rId60"/>
    <p:sldId id="318" r:id="rId61"/>
    <p:sldId id="320" r:id="rId62"/>
    <p:sldId id="317" r:id="rId63"/>
    <p:sldId id="321" r:id="rId64"/>
    <p:sldId id="322" r:id="rId65"/>
    <p:sldId id="316" r:id="rId66"/>
    <p:sldId id="326" r:id="rId67"/>
    <p:sldId id="325" r:id="rId68"/>
    <p:sldId id="328" r:id="rId69"/>
    <p:sldId id="324" r:id="rId70"/>
    <p:sldId id="327" r:id="rId71"/>
    <p:sldId id="331" r:id="rId72"/>
    <p:sldId id="329" r:id="rId73"/>
    <p:sldId id="270" r:id="rId74"/>
  </p:sldIdLst>
  <p:sldSz cx="9144000" cy="6858000" type="screen4x3"/>
  <p:notesSz cx="6645275" cy="992822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900"/>
  </p:clrMru>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2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JE\Desktop\Turvakopio\Diplomity&#246;\materiaalia\kuvat\j&#228;&#228;%20kelin%20kuvaaja%20kaatumis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i-FI"/>
  <c:style val="1"/>
  <c:chart>
    <c:title>
      <c:tx>
        <c:rich>
          <a:bodyPr/>
          <a:lstStyle/>
          <a:p>
            <a:pPr>
              <a:defRPr/>
            </a:pPr>
            <a:r>
              <a:rPr lang="fi-FI"/>
              <a:t>Jää / lumikelillä sattuneet tapaturmat Helsingissä</a:t>
            </a:r>
            <a:r>
              <a:rPr lang="fi-FI" baseline="0"/>
              <a:t> 2000-2005</a:t>
            </a:r>
            <a:endParaRPr lang="fi-FI"/>
          </a:p>
        </c:rich>
      </c:tx>
      <c:layout/>
    </c:title>
    <c:plotArea>
      <c:layout/>
      <c:barChart>
        <c:barDir val="col"/>
        <c:grouping val="clustered"/>
        <c:ser>
          <c:idx val="0"/>
          <c:order val="0"/>
          <c:tx>
            <c:strRef>
              <c:f>Taul1!$B$2</c:f>
              <c:strCache>
                <c:ptCount val="1"/>
                <c:pt idx="0">
                  <c:v>2000</c:v>
                </c:pt>
              </c:strCache>
            </c:strRef>
          </c:tx>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Taul1!$B$3:$B$14</c:f>
              <c:numCache>
                <c:formatCode>General</c:formatCode>
                <c:ptCount val="12"/>
                <c:pt idx="0">
                  <c:v>166</c:v>
                </c:pt>
                <c:pt idx="1">
                  <c:v>278</c:v>
                </c:pt>
                <c:pt idx="2">
                  <c:v>204</c:v>
                </c:pt>
                <c:pt idx="3">
                  <c:v>32</c:v>
                </c:pt>
                <c:pt idx="4">
                  <c:v>6</c:v>
                </c:pt>
                <c:pt idx="5">
                  <c:v>1</c:v>
                </c:pt>
                <c:pt idx="6">
                  <c:v>2</c:v>
                </c:pt>
                <c:pt idx="7">
                  <c:v>0</c:v>
                </c:pt>
                <c:pt idx="8">
                  <c:v>3</c:v>
                </c:pt>
                <c:pt idx="9">
                  <c:v>2</c:v>
                </c:pt>
                <c:pt idx="10">
                  <c:v>1</c:v>
                </c:pt>
                <c:pt idx="11">
                  <c:v>80</c:v>
                </c:pt>
              </c:numCache>
            </c:numRef>
          </c:val>
        </c:ser>
        <c:ser>
          <c:idx val="1"/>
          <c:order val="1"/>
          <c:tx>
            <c:strRef>
              <c:f>Taul1!$C$2</c:f>
              <c:strCache>
                <c:ptCount val="1"/>
                <c:pt idx="0">
                  <c:v>2001</c:v>
                </c:pt>
              </c:strCache>
            </c:strRef>
          </c:tx>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Taul1!$C$3:$C$14</c:f>
              <c:numCache>
                <c:formatCode>General</c:formatCode>
                <c:ptCount val="12"/>
                <c:pt idx="0">
                  <c:v>210</c:v>
                </c:pt>
                <c:pt idx="1">
                  <c:v>358</c:v>
                </c:pt>
                <c:pt idx="2">
                  <c:v>218</c:v>
                </c:pt>
                <c:pt idx="3">
                  <c:v>62</c:v>
                </c:pt>
                <c:pt idx="4">
                  <c:v>1</c:v>
                </c:pt>
                <c:pt idx="5">
                  <c:v>0</c:v>
                </c:pt>
                <c:pt idx="6">
                  <c:v>0</c:v>
                </c:pt>
                <c:pt idx="7">
                  <c:v>1</c:v>
                </c:pt>
                <c:pt idx="8">
                  <c:v>3</c:v>
                </c:pt>
                <c:pt idx="9">
                  <c:v>2</c:v>
                </c:pt>
                <c:pt idx="10">
                  <c:v>271</c:v>
                </c:pt>
                <c:pt idx="11">
                  <c:v>215</c:v>
                </c:pt>
              </c:numCache>
            </c:numRef>
          </c:val>
        </c:ser>
        <c:ser>
          <c:idx val="2"/>
          <c:order val="2"/>
          <c:tx>
            <c:strRef>
              <c:f>Taul1!$D$2</c:f>
              <c:strCache>
                <c:ptCount val="1"/>
                <c:pt idx="0">
                  <c:v>2002</c:v>
                </c:pt>
              </c:strCache>
            </c:strRef>
          </c:tx>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Taul1!$D$3:$D$14</c:f>
              <c:numCache>
                <c:formatCode>General</c:formatCode>
                <c:ptCount val="12"/>
                <c:pt idx="0">
                  <c:v>229</c:v>
                </c:pt>
                <c:pt idx="1">
                  <c:v>194</c:v>
                </c:pt>
                <c:pt idx="2">
                  <c:v>242</c:v>
                </c:pt>
                <c:pt idx="3">
                  <c:v>31</c:v>
                </c:pt>
                <c:pt idx="4">
                  <c:v>3</c:v>
                </c:pt>
                <c:pt idx="5">
                  <c:v>0</c:v>
                </c:pt>
                <c:pt idx="6">
                  <c:v>0</c:v>
                </c:pt>
                <c:pt idx="7">
                  <c:v>1</c:v>
                </c:pt>
                <c:pt idx="8">
                  <c:v>1</c:v>
                </c:pt>
                <c:pt idx="9">
                  <c:v>8</c:v>
                </c:pt>
                <c:pt idx="10">
                  <c:v>120</c:v>
                </c:pt>
                <c:pt idx="11">
                  <c:v>130</c:v>
                </c:pt>
              </c:numCache>
            </c:numRef>
          </c:val>
        </c:ser>
        <c:ser>
          <c:idx val="3"/>
          <c:order val="3"/>
          <c:tx>
            <c:strRef>
              <c:f>Taul1!$E$2</c:f>
              <c:strCache>
                <c:ptCount val="1"/>
                <c:pt idx="0">
                  <c:v>2003</c:v>
                </c:pt>
              </c:strCache>
            </c:strRef>
          </c:tx>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Taul1!$E$3:$E$14</c:f>
              <c:numCache>
                <c:formatCode>General</c:formatCode>
                <c:ptCount val="12"/>
                <c:pt idx="0">
                  <c:v>355</c:v>
                </c:pt>
                <c:pt idx="1">
                  <c:v>210</c:v>
                </c:pt>
                <c:pt idx="2">
                  <c:v>200</c:v>
                </c:pt>
                <c:pt idx="3">
                  <c:v>72</c:v>
                </c:pt>
                <c:pt idx="4">
                  <c:v>4</c:v>
                </c:pt>
                <c:pt idx="5">
                  <c:v>0</c:v>
                </c:pt>
                <c:pt idx="6">
                  <c:v>0</c:v>
                </c:pt>
                <c:pt idx="7">
                  <c:v>0</c:v>
                </c:pt>
                <c:pt idx="8">
                  <c:v>10</c:v>
                </c:pt>
                <c:pt idx="9">
                  <c:v>41</c:v>
                </c:pt>
                <c:pt idx="10">
                  <c:v>51</c:v>
                </c:pt>
                <c:pt idx="11">
                  <c:v>152</c:v>
                </c:pt>
              </c:numCache>
            </c:numRef>
          </c:val>
        </c:ser>
        <c:ser>
          <c:idx val="4"/>
          <c:order val="4"/>
          <c:tx>
            <c:strRef>
              <c:f>Taul1!$F$2</c:f>
              <c:strCache>
                <c:ptCount val="1"/>
                <c:pt idx="0">
                  <c:v>2004</c:v>
                </c:pt>
              </c:strCache>
            </c:strRef>
          </c:tx>
          <c:trendline>
            <c:spPr>
              <a:ln w="19050">
                <a:solidFill>
                  <a:srgbClr val="FF0000"/>
                </a:solidFill>
              </a:ln>
            </c:spPr>
            <c:trendlineType val="poly"/>
            <c:order val="2"/>
          </c:trendline>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Taul1!$F$3:$F$14</c:f>
              <c:numCache>
                <c:formatCode>General</c:formatCode>
                <c:ptCount val="12"/>
                <c:pt idx="0">
                  <c:v>159</c:v>
                </c:pt>
                <c:pt idx="1">
                  <c:v>263</c:v>
                </c:pt>
                <c:pt idx="2">
                  <c:v>150</c:v>
                </c:pt>
                <c:pt idx="3">
                  <c:v>24</c:v>
                </c:pt>
                <c:pt idx="4">
                  <c:v>5</c:v>
                </c:pt>
                <c:pt idx="5">
                  <c:v>0</c:v>
                </c:pt>
                <c:pt idx="6">
                  <c:v>1</c:v>
                </c:pt>
                <c:pt idx="7">
                  <c:v>1</c:v>
                </c:pt>
                <c:pt idx="8">
                  <c:v>0</c:v>
                </c:pt>
                <c:pt idx="9">
                  <c:v>3</c:v>
                </c:pt>
                <c:pt idx="10">
                  <c:v>160</c:v>
                </c:pt>
                <c:pt idx="11">
                  <c:v>225</c:v>
                </c:pt>
              </c:numCache>
            </c:numRef>
          </c:val>
        </c:ser>
        <c:ser>
          <c:idx val="5"/>
          <c:order val="5"/>
          <c:tx>
            <c:strRef>
              <c:f>Taul1!$G$2</c:f>
              <c:strCache>
                <c:ptCount val="1"/>
                <c:pt idx="0">
                  <c:v>2005</c:v>
                </c:pt>
              </c:strCache>
            </c:strRef>
          </c:tx>
          <c:cat>
            <c:strRef>
              <c:f>Taul1!$J$2:$J$13</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Taul1!$G$3:$G$14</c:f>
              <c:numCache>
                <c:formatCode>General</c:formatCode>
                <c:ptCount val="12"/>
                <c:pt idx="0">
                  <c:v>214</c:v>
                </c:pt>
                <c:pt idx="1">
                  <c:v>189</c:v>
                </c:pt>
                <c:pt idx="2">
                  <c:v>183</c:v>
                </c:pt>
                <c:pt idx="3">
                  <c:v>26</c:v>
                </c:pt>
                <c:pt idx="4">
                  <c:v>1</c:v>
                </c:pt>
                <c:pt idx="5">
                  <c:v>2</c:v>
                </c:pt>
                <c:pt idx="6">
                  <c:v>0</c:v>
                </c:pt>
                <c:pt idx="7">
                  <c:v>0</c:v>
                </c:pt>
                <c:pt idx="8">
                  <c:v>1</c:v>
                </c:pt>
                <c:pt idx="9">
                  <c:v>13</c:v>
                </c:pt>
                <c:pt idx="10">
                  <c:v>9</c:v>
                </c:pt>
                <c:pt idx="11">
                  <c:v>102</c:v>
                </c:pt>
              </c:numCache>
            </c:numRef>
          </c:val>
        </c:ser>
        <c:axId val="144243328"/>
        <c:axId val="144347520"/>
      </c:barChart>
      <c:catAx>
        <c:axId val="144243328"/>
        <c:scaling>
          <c:orientation val="minMax"/>
        </c:scaling>
        <c:axPos val="b"/>
        <c:numFmt formatCode="General" sourceLinked="1"/>
        <c:majorTickMark val="none"/>
        <c:tickLblPos val="nextTo"/>
        <c:crossAx val="144347520"/>
        <c:crosses val="autoZero"/>
        <c:auto val="1"/>
        <c:lblAlgn val="ctr"/>
        <c:lblOffset val="100"/>
      </c:catAx>
      <c:valAx>
        <c:axId val="144347520"/>
        <c:scaling>
          <c:orientation val="minMax"/>
          <c:min val="0"/>
        </c:scaling>
        <c:axPos val="l"/>
        <c:majorGridlines/>
        <c:numFmt formatCode="General" sourceLinked="1"/>
        <c:majorTickMark val="none"/>
        <c:tickLblPos val="nextTo"/>
        <c:crossAx val="144243328"/>
        <c:crosses val="autoZero"/>
        <c:crossBetween val="between"/>
      </c:valAx>
    </c:plotArea>
    <c:legend>
      <c:legendPos val="r"/>
      <c:legendEntry>
        <c:idx val="6"/>
        <c:delete val="1"/>
      </c:legendEntry>
      <c:layout/>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79619" cy="496411"/>
          </a:xfrm>
          <a:prstGeom prst="rect">
            <a:avLst/>
          </a:prstGeom>
        </p:spPr>
        <p:txBody>
          <a:bodyPr vert="horz" lIns="91440" tIns="45720" rIns="91440" bIns="45720" rtlCol="0"/>
          <a:lstStyle>
            <a:lvl1pPr algn="l">
              <a:defRPr sz="1200">
                <a:latin typeface="Arial" pitchFamily="34" charset="0"/>
              </a:defRPr>
            </a:lvl1pPr>
          </a:lstStyle>
          <a:p>
            <a:endParaRPr lang="fi-FI" dirty="0"/>
          </a:p>
        </p:txBody>
      </p:sp>
      <p:sp>
        <p:nvSpPr>
          <p:cNvPr id="3" name="Date Placeholder 2"/>
          <p:cNvSpPr>
            <a:spLocks noGrp="1"/>
          </p:cNvSpPr>
          <p:nvPr>
            <p:ph type="dt" idx="1"/>
          </p:nvPr>
        </p:nvSpPr>
        <p:spPr>
          <a:xfrm>
            <a:off x="3764118" y="0"/>
            <a:ext cx="2879619" cy="496411"/>
          </a:xfrm>
          <a:prstGeom prst="rect">
            <a:avLst/>
          </a:prstGeom>
        </p:spPr>
        <p:txBody>
          <a:bodyPr vert="horz" lIns="91440" tIns="45720" rIns="91440" bIns="45720" rtlCol="0"/>
          <a:lstStyle>
            <a:lvl1pPr algn="r">
              <a:defRPr sz="1200">
                <a:latin typeface="Arial" pitchFamily="34" charset="0"/>
              </a:defRPr>
            </a:lvl1pPr>
          </a:lstStyle>
          <a:p>
            <a:fld id="{37303B11-5EFE-4A3B-B7C0-4ADE873E5104}" type="datetimeFigureOut">
              <a:rPr lang="fi-FI" smtClean="0"/>
              <a:pPr/>
              <a:t>30.9.2010</a:t>
            </a:fld>
            <a:endParaRPr lang="fi-FI" dirty="0"/>
          </a:p>
        </p:txBody>
      </p:sp>
      <p:sp>
        <p:nvSpPr>
          <p:cNvPr id="4" name="Slide Image Placeholder 3"/>
          <p:cNvSpPr>
            <a:spLocks noGrp="1" noRot="1" noChangeAspect="1"/>
          </p:cNvSpPr>
          <p:nvPr>
            <p:ph type="sldImg" idx="2"/>
          </p:nvPr>
        </p:nvSpPr>
        <p:spPr>
          <a:xfrm>
            <a:off x="841375" y="744538"/>
            <a:ext cx="4962525" cy="3722687"/>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64528" y="4715907"/>
            <a:ext cx="5316220" cy="4467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9430091"/>
            <a:ext cx="2879619" cy="496411"/>
          </a:xfrm>
          <a:prstGeom prst="rect">
            <a:avLst/>
          </a:prstGeom>
        </p:spPr>
        <p:txBody>
          <a:bodyPr vert="horz" lIns="91440" tIns="45720" rIns="91440" bIns="45720" rtlCol="0" anchor="b"/>
          <a:lstStyle>
            <a:lvl1pPr algn="l">
              <a:defRPr sz="1200">
                <a:latin typeface="Arial" pitchFamily="34" charset="0"/>
              </a:defRPr>
            </a:lvl1pPr>
          </a:lstStyle>
          <a:p>
            <a:endParaRPr lang="fi-FI" dirty="0"/>
          </a:p>
        </p:txBody>
      </p:sp>
      <p:sp>
        <p:nvSpPr>
          <p:cNvPr id="7" name="Slide Number Placeholder 6"/>
          <p:cNvSpPr>
            <a:spLocks noGrp="1"/>
          </p:cNvSpPr>
          <p:nvPr>
            <p:ph type="sldNum" sz="quarter" idx="5"/>
          </p:nvPr>
        </p:nvSpPr>
        <p:spPr>
          <a:xfrm>
            <a:off x="3764118" y="9430091"/>
            <a:ext cx="2879619" cy="496411"/>
          </a:xfrm>
          <a:prstGeom prst="rect">
            <a:avLst/>
          </a:prstGeom>
        </p:spPr>
        <p:txBody>
          <a:bodyPr vert="horz" lIns="91440" tIns="45720" rIns="91440" bIns="45720" rtlCol="0" anchor="b"/>
          <a:lstStyle>
            <a:lvl1pPr algn="r">
              <a:defRPr sz="1200">
                <a:latin typeface="Arial" pitchFamily="34" charset="0"/>
              </a:defRPr>
            </a:lvl1pPr>
          </a:lstStyle>
          <a:p>
            <a:fld id="{B605DA8A-5216-4F63-A012-E5BD46E625C2}" type="slidenum">
              <a:rPr lang="fi-FI" smtClean="0"/>
              <a:pPr/>
              <a:t>‹#›</a:t>
            </a:fld>
            <a:endParaRPr lang="fi-FI"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8" name="Rectangle 7"/>
          <p:cNvSpPr/>
          <p:nvPr userDrawn="1"/>
        </p:nvSpPr>
        <p:spPr>
          <a:xfrm>
            <a:off x="406800" y="1713600"/>
            <a:ext cx="8326800" cy="3920400"/>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p:cNvSpPr>
            <a:spLocks noGrp="1"/>
          </p:cNvSpPr>
          <p:nvPr>
            <p:ph type="ctrTitle"/>
          </p:nvPr>
        </p:nvSpPr>
        <p:spPr>
          <a:xfrm>
            <a:off x="572400" y="1771200"/>
            <a:ext cx="7772400" cy="1332000"/>
          </a:xfrm>
        </p:spPr>
        <p:txBody>
          <a:bodyPr/>
          <a:lstStyle>
            <a:lvl1pPr>
              <a:defRPr sz="4000">
                <a:solidFill>
                  <a:schemeClr val="bg1"/>
                </a:solidFill>
              </a:defRPr>
            </a:lvl1pPr>
          </a:lstStyle>
          <a:p>
            <a:r>
              <a:rPr lang="fi-FI" noProof="0" smtClean="0"/>
              <a:t>Muokkaa perustyyl. napsautt.</a:t>
            </a:r>
            <a:endParaRPr lang="fi-FI" noProof="0" dirty="0"/>
          </a:p>
        </p:txBody>
      </p:sp>
      <p:sp>
        <p:nvSpPr>
          <p:cNvPr id="3" name="Subtitle 2"/>
          <p:cNvSpPr>
            <a:spLocks noGrp="1"/>
          </p:cNvSpPr>
          <p:nvPr>
            <p:ph type="subTitle" idx="1"/>
          </p:nvPr>
        </p:nvSpPr>
        <p:spPr>
          <a:xfrm>
            <a:off x="572400" y="3143248"/>
            <a:ext cx="6285600" cy="2340000"/>
          </a:xfr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4" name="Date Placeholder 3"/>
          <p:cNvSpPr>
            <a:spLocks noGrp="1"/>
          </p:cNvSpPr>
          <p:nvPr>
            <p:ph type="dt" sz="half" idx="10"/>
          </p:nvPr>
        </p:nvSpPr>
        <p:spPr>
          <a:xfrm>
            <a:off x="2862000" y="5961600"/>
            <a:ext cx="2026800" cy="176400"/>
          </a:xfrm>
        </p:spPr>
        <p:txBody>
          <a:bodyPr wrap="none" lIns="0" tIns="0" rIns="0" bIns="0"/>
          <a:lstStyle>
            <a:lvl1pPr>
              <a:defRPr sz="1200">
                <a:solidFill>
                  <a:schemeClr val="bg2"/>
                </a:solidFill>
              </a:defRPr>
            </a:lvl1pPr>
          </a:lstStyle>
          <a:p>
            <a:fld id="{8CF65D1B-23EF-440A-9723-6B738B5747E7}" type="datetime1">
              <a:rPr lang="en-US" noProof="0" smtClean="0"/>
              <a:pPr/>
              <a:t>9/30/2010</a:t>
            </a:fld>
            <a:endParaRPr lang="fi-FI" noProof="0" dirty="0"/>
          </a:p>
        </p:txBody>
      </p:sp>
      <p:sp>
        <p:nvSpPr>
          <p:cNvPr id="10" name="Text Placeholder 9"/>
          <p:cNvSpPr>
            <a:spLocks noGrp="1"/>
          </p:cNvSpPr>
          <p:nvPr>
            <p:ph type="body" sz="quarter" idx="11"/>
          </p:nvPr>
        </p:nvSpPr>
        <p:spPr>
          <a:xfrm>
            <a:off x="5144400" y="5961600"/>
            <a:ext cx="1962000" cy="6336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3" name="Text Placeholder 9"/>
          <p:cNvSpPr>
            <a:spLocks noGrp="1"/>
          </p:cNvSpPr>
          <p:nvPr>
            <p:ph type="body" sz="quarter" idx="12"/>
          </p:nvPr>
        </p:nvSpPr>
        <p:spPr>
          <a:xfrm>
            <a:off x="7426800" y="5961600"/>
            <a:ext cx="1134000" cy="6336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4" name="Text Placeholder 9"/>
          <p:cNvSpPr>
            <a:spLocks noGrp="1"/>
          </p:cNvSpPr>
          <p:nvPr>
            <p:ph type="body" sz="quarter" idx="13"/>
          </p:nvPr>
        </p:nvSpPr>
        <p:spPr>
          <a:xfrm>
            <a:off x="2862000" y="6138000"/>
            <a:ext cx="2026800" cy="4572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5" name="Text Placeholder 9"/>
          <p:cNvSpPr>
            <a:spLocks noGrp="1"/>
          </p:cNvSpPr>
          <p:nvPr>
            <p:ph type="body" sz="quarter" idx="14"/>
          </p:nvPr>
        </p:nvSpPr>
        <p:spPr>
          <a:xfrm>
            <a:off x="572400" y="6138000"/>
            <a:ext cx="2048400" cy="4572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6" name="Text Placeholder 9"/>
          <p:cNvSpPr>
            <a:spLocks noGrp="1"/>
          </p:cNvSpPr>
          <p:nvPr>
            <p:ph type="body" sz="quarter" idx="15"/>
          </p:nvPr>
        </p:nvSpPr>
        <p:spPr>
          <a:xfrm>
            <a:off x="572400" y="5961600"/>
            <a:ext cx="2048400" cy="176400"/>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p:txBody>
      </p:sp>
      <p:pic>
        <p:nvPicPr>
          <p:cNvPr id="17" name="Picture 16" descr="aalto_TKK_fin.jpg"/>
          <p:cNvPicPr>
            <a:picLocks noChangeAspect="1"/>
          </p:cNvPicPr>
          <p:nvPr userDrawn="1"/>
        </p:nvPicPr>
        <p:blipFill>
          <a:blip r:embed="rId2" cstate="print"/>
          <a:stretch>
            <a:fillRect/>
          </a:stretch>
        </p:blipFill>
        <p:spPr>
          <a:xfrm>
            <a:off x="0" y="0"/>
            <a:ext cx="2121408" cy="16306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fi-FI" noProof="0"/>
          </a:p>
        </p:txBody>
      </p:sp>
      <p:sp>
        <p:nvSpPr>
          <p:cNvPr id="3" name="Content Placeholder 2"/>
          <p:cNvSpPr>
            <a:spLocks noGrp="1"/>
          </p:cNvSpPr>
          <p:nvPr>
            <p:ph idx="1"/>
          </p:nvPr>
        </p:nvSpPr>
        <p:spPr/>
        <p:txBody>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a:p>
        </p:txBody>
      </p:sp>
      <p:sp>
        <p:nvSpPr>
          <p:cNvPr id="4" name="Date Placeholder 3"/>
          <p:cNvSpPr>
            <a:spLocks noGrp="1"/>
          </p:cNvSpPr>
          <p:nvPr>
            <p:ph type="dt" sz="half" idx="10"/>
          </p:nvPr>
        </p:nvSpPr>
        <p:spPr/>
        <p:txBody>
          <a:bodyPr/>
          <a:lstStyle/>
          <a:p>
            <a:fld id="{2E3C7830-42DC-4CE0-B2E3-311B7C8F2B17}" type="datetime1">
              <a:rPr lang="en-US" noProof="0" smtClean="0"/>
              <a:pPr/>
              <a:t>9/30/2010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2"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fi-FI" noProof="0" dirty="0"/>
          </a:p>
        </p:txBody>
      </p:sp>
      <p:sp>
        <p:nvSpPr>
          <p:cNvPr id="3" name="Content Placeholder 2"/>
          <p:cNvSpPr>
            <a:spLocks noGrp="1"/>
          </p:cNvSpPr>
          <p:nvPr>
            <p:ph sz="half" idx="1"/>
          </p:nvPr>
        </p:nvSpPr>
        <p:spPr>
          <a:xfrm>
            <a:off x="572400" y="1584000"/>
            <a:ext cx="3924000" cy="4136400"/>
          </a:xfrm>
        </p:spPr>
        <p:txBody>
          <a:bodyPr/>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smtClean="0"/>
          </a:p>
        </p:txBody>
      </p:sp>
      <p:sp>
        <p:nvSpPr>
          <p:cNvPr id="4" name="Content Placeholder 3"/>
          <p:cNvSpPr>
            <a:spLocks noGrp="1"/>
          </p:cNvSpPr>
          <p:nvPr>
            <p:ph sz="half" idx="2"/>
          </p:nvPr>
        </p:nvSpPr>
        <p:spPr>
          <a:xfrm>
            <a:off x="4648200" y="1584000"/>
            <a:ext cx="3924000" cy="4136400"/>
          </a:xfrm>
        </p:spPr>
        <p:txBody>
          <a:bodyPr/>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smtClean="0"/>
          </a:p>
        </p:txBody>
      </p:sp>
      <p:sp>
        <p:nvSpPr>
          <p:cNvPr id="5" name="Date Placeholder 4"/>
          <p:cNvSpPr>
            <a:spLocks noGrp="1"/>
          </p:cNvSpPr>
          <p:nvPr>
            <p:ph type="dt" sz="half" idx="10"/>
          </p:nvPr>
        </p:nvSpPr>
        <p:spPr/>
        <p:txBody>
          <a:bodyPr/>
          <a:lstStyle/>
          <a:p>
            <a:fld id="{DBCE1B9B-0B9D-4B27-8B4D-1E47829F081C}" type="datetime1">
              <a:rPr lang="en-US" noProof="0" smtClean="0"/>
              <a:pPr/>
              <a:t>9/30/2010</a:t>
            </a:fld>
            <a:endParaRPr lang="fi-FI" noProof="0"/>
          </a:p>
        </p:txBody>
      </p:sp>
      <p:sp>
        <p:nvSpPr>
          <p:cNvPr id="6" name="Footer Placeholder 5"/>
          <p:cNvSpPr>
            <a:spLocks noGrp="1"/>
          </p:cNvSpPr>
          <p:nvPr>
            <p:ph type="ftr" sz="quarter" idx="11"/>
          </p:nvPr>
        </p:nvSpPr>
        <p:spPr/>
        <p:txBody>
          <a:bodyPr/>
          <a:lstStyle/>
          <a:p>
            <a:endParaRPr lang="fi-FI" noProof="0"/>
          </a:p>
        </p:txBody>
      </p:sp>
      <p:sp>
        <p:nvSpPr>
          <p:cNvPr id="7" name="Slide Number Placeholder 6"/>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1"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fi-FI" noProof="0"/>
          </a:p>
        </p:txBody>
      </p:sp>
      <p:sp>
        <p:nvSpPr>
          <p:cNvPr id="3" name="Date Placeholder 2"/>
          <p:cNvSpPr>
            <a:spLocks noGrp="1"/>
          </p:cNvSpPr>
          <p:nvPr>
            <p:ph type="dt" sz="half" idx="10"/>
          </p:nvPr>
        </p:nvSpPr>
        <p:spPr/>
        <p:txBody>
          <a:bodyPr/>
          <a:lstStyle/>
          <a:p>
            <a:fld id="{C54752E2-0383-4C1A-BF72-63295A8705CF}" type="datetime1">
              <a:rPr lang="en-US" noProof="0" smtClean="0"/>
              <a:pPr/>
              <a:t>9/30/2010</a:t>
            </a:fld>
            <a:endParaRPr lang="fi-FI" noProof="0"/>
          </a:p>
        </p:txBody>
      </p:sp>
      <p:sp>
        <p:nvSpPr>
          <p:cNvPr id="4" name="Footer Placeholder 3"/>
          <p:cNvSpPr>
            <a:spLocks noGrp="1"/>
          </p:cNvSpPr>
          <p:nvPr>
            <p:ph type="ftr" sz="quarter" idx="11"/>
          </p:nvPr>
        </p:nvSpPr>
        <p:spPr/>
        <p:txBody>
          <a:bodyPr/>
          <a:lstStyle/>
          <a:p>
            <a:endParaRPr lang="fi-FI" noProof="0"/>
          </a:p>
        </p:txBody>
      </p:sp>
      <p:sp>
        <p:nvSpPr>
          <p:cNvPr id="5" name="Slide Number Placeholder 4"/>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1"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8D05A6-71DC-4084-9AA5-E61BEE979543}" type="datetime1">
              <a:rPr lang="en-US" noProof="0" smtClean="0"/>
              <a:pPr/>
              <a:t>9/30/2010</a:t>
            </a:fld>
            <a:endParaRPr lang="fi-FI" noProof="0" dirty="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9"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0"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fi-FI" noProof="0" dirty="0"/>
          </a:p>
        </p:txBody>
      </p:sp>
      <p:sp>
        <p:nvSpPr>
          <p:cNvPr id="3" name="Content Placeholder 2"/>
          <p:cNvSpPr>
            <a:spLocks noGrp="1"/>
          </p:cNvSpPr>
          <p:nvPr>
            <p:ph idx="1"/>
          </p:nvPr>
        </p:nvSpPr>
        <p:spPr>
          <a:xfrm>
            <a:off x="572400" y="1584000"/>
            <a:ext cx="6285600" cy="4136400"/>
          </a:xfrm>
        </p:spPr>
        <p:txBody>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dirty="0"/>
          </a:p>
        </p:txBody>
      </p:sp>
      <p:sp>
        <p:nvSpPr>
          <p:cNvPr id="4" name="Date Placeholder 3"/>
          <p:cNvSpPr>
            <a:spLocks noGrp="1"/>
          </p:cNvSpPr>
          <p:nvPr>
            <p:ph type="dt" sz="half" idx="10"/>
          </p:nvPr>
        </p:nvSpPr>
        <p:spPr/>
        <p:txBody>
          <a:bodyPr/>
          <a:lstStyle/>
          <a:p>
            <a:fld id="{80B52121-0F9E-42BC-AE1D-4D941CB431FC}" type="datetime1">
              <a:rPr lang="en-US" noProof="0" smtClean="0"/>
              <a:pPr/>
              <a:t>9/30/2010</a:t>
            </a:fld>
            <a:endParaRPr lang="fi-FI" noProof="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0"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2"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771200"/>
            <a:ext cx="7772400" cy="1332000"/>
          </a:xfrm>
        </p:spPr>
        <p:txBody>
          <a:bodyPr/>
          <a:lstStyle>
            <a:lvl1pPr>
              <a:defRPr sz="4000">
                <a:solidFill>
                  <a:srgbClr val="FF7900"/>
                </a:solidFill>
              </a:defRPr>
            </a:lvl1pPr>
          </a:lstStyle>
          <a:p>
            <a:r>
              <a:rPr lang="fi-FI" noProof="0" smtClean="0"/>
              <a:t>Muokkaa perustyyl. napsautt.</a:t>
            </a:r>
            <a:endParaRPr lang="fi-FI" noProof="0" dirty="0"/>
          </a:p>
        </p:txBody>
      </p:sp>
      <p:sp>
        <p:nvSpPr>
          <p:cNvPr id="3" name="Subtitle 2"/>
          <p:cNvSpPr>
            <a:spLocks noGrp="1"/>
          </p:cNvSpPr>
          <p:nvPr>
            <p:ph type="subTitle" idx="1"/>
          </p:nvPr>
        </p:nvSpPr>
        <p:spPr>
          <a:xfrm>
            <a:off x="572400" y="3143248"/>
            <a:ext cx="6285600" cy="2340000"/>
          </a:xfrm>
        </p:spPr>
        <p:txBody>
          <a:bodyPr/>
          <a:lstStyle>
            <a:lvl1pPr marL="0" indent="0" algn="l">
              <a:buNone/>
              <a:defRPr>
                <a:solidFill>
                  <a:srgbClr val="FF7900"/>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noProof="0" smtClean="0"/>
              <a:t>Muokkaa alaotsikon perustyyliä napsautt.</a:t>
            </a:r>
            <a:endParaRPr lang="fi-FI" noProof="0" dirty="0"/>
          </a:p>
        </p:txBody>
      </p:sp>
      <p:sp>
        <p:nvSpPr>
          <p:cNvPr id="11" name="Date Placeholder 3"/>
          <p:cNvSpPr>
            <a:spLocks noGrp="1"/>
          </p:cNvSpPr>
          <p:nvPr>
            <p:ph type="dt" sz="half" idx="10"/>
          </p:nvPr>
        </p:nvSpPr>
        <p:spPr>
          <a:xfrm>
            <a:off x="2862000" y="5961600"/>
            <a:ext cx="2026800" cy="176400"/>
          </a:xfrm>
        </p:spPr>
        <p:txBody>
          <a:bodyPr wrap="none" lIns="0" tIns="0" rIns="0" bIns="0"/>
          <a:lstStyle>
            <a:lvl1pPr>
              <a:defRPr sz="1200">
                <a:solidFill>
                  <a:schemeClr val="bg2"/>
                </a:solidFill>
              </a:defRPr>
            </a:lvl1pPr>
          </a:lstStyle>
          <a:p>
            <a:fld id="{C7B8E03D-16EE-40D2-922C-1AA645A0B2C5}" type="datetime1">
              <a:rPr lang="en-US" noProof="0" smtClean="0"/>
              <a:pPr/>
              <a:t>9/30/2010</a:t>
            </a:fld>
            <a:endParaRPr lang="fi-FI" noProof="0" dirty="0"/>
          </a:p>
        </p:txBody>
      </p:sp>
      <p:sp>
        <p:nvSpPr>
          <p:cNvPr id="12" name="Text Placeholder 9"/>
          <p:cNvSpPr>
            <a:spLocks noGrp="1"/>
          </p:cNvSpPr>
          <p:nvPr>
            <p:ph type="body" sz="quarter" idx="11"/>
          </p:nvPr>
        </p:nvSpPr>
        <p:spPr>
          <a:xfrm>
            <a:off x="5144400" y="5961600"/>
            <a:ext cx="1962000" cy="6336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7" name="Text Placeholder 9"/>
          <p:cNvSpPr>
            <a:spLocks noGrp="1"/>
          </p:cNvSpPr>
          <p:nvPr>
            <p:ph type="body" sz="quarter" idx="12"/>
          </p:nvPr>
        </p:nvSpPr>
        <p:spPr>
          <a:xfrm>
            <a:off x="7426800" y="5961600"/>
            <a:ext cx="1134000" cy="6336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8" name="Text Placeholder 9"/>
          <p:cNvSpPr>
            <a:spLocks noGrp="1"/>
          </p:cNvSpPr>
          <p:nvPr>
            <p:ph type="body" sz="quarter" idx="13"/>
          </p:nvPr>
        </p:nvSpPr>
        <p:spPr>
          <a:xfrm>
            <a:off x="2862000" y="6138000"/>
            <a:ext cx="2026800" cy="4572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19" name="Text Placeholder 9"/>
          <p:cNvSpPr>
            <a:spLocks noGrp="1"/>
          </p:cNvSpPr>
          <p:nvPr>
            <p:ph type="body" sz="quarter" idx="14"/>
          </p:nvPr>
        </p:nvSpPr>
        <p:spPr>
          <a:xfrm>
            <a:off x="572400" y="6138000"/>
            <a:ext cx="2048400" cy="457200"/>
          </a:xfrm>
        </p:spPr>
        <p:txBody>
          <a:bodyPr wrap="none" lIns="0" tIns="0" rIns="0" bIns="0"/>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a:p>
            <a:pPr lvl="1"/>
            <a:r>
              <a:rPr lang="fi-FI" noProof="0" smtClean="0"/>
              <a:t>toinen taso</a:t>
            </a:r>
          </a:p>
        </p:txBody>
      </p:sp>
      <p:sp>
        <p:nvSpPr>
          <p:cNvPr id="20" name="Text Placeholder 9"/>
          <p:cNvSpPr>
            <a:spLocks noGrp="1"/>
          </p:cNvSpPr>
          <p:nvPr>
            <p:ph type="body" sz="quarter" idx="15"/>
          </p:nvPr>
        </p:nvSpPr>
        <p:spPr>
          <a:xfrm>
            <a:off x="572400" y="5961600"/>
            <a:ext cx="2048400" cy="176400"/>
          </a:xfrm>
        </p:spPr>
        <p:txBody>
          <a:bodyPr wrap="none" lIns="0" tIns="0" rIns="0" bIns="0"/>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fi-FI" noProof="0" smtClean="0"/>
              <a:t>Muokkaa tekstin perustyylejä napsauttamalla</a:t>
            </a:r>
          </a:p>
        </p:txBody>
      </p:sp>
      <p:pic>
        <p:nvPicPr>
          <p:cNvPr id="14" name="Picture 13" descr="aalto_TKK_fin.jpg"/>
          <p:cNvPicPr>
            <a:picLocks noChangeAspect="1"/>
          </p:cNvPicPr>
          <p:nvPr userDrawn="1"/>
        </p:nvPicPr>
        <p:blipFill>
          <a:blip r:embed="rId2" cstate="print"/>
          <a:stretch>
            <a:fillRect/>
          </a:stretch>
        </p:blipFill>
        <p:spPr>
          <a:xfrm>
            <a:off x="0" y="0"/>
            <a:ext cx="2121408" cy="16306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ubtitle Orange">
    <p:spTree>
      <p:nvGrpSpPr>
        <p:cNvPr id="1" name=""/>
        <p:cNvGrpSpPr/>
        <p:nvPr/>
      </p:nvGrpSpPr>
      <p:grpSpPr>
        <a:xfrm>
          <a:off x="0" y="0"/>
          <a:ext cx="0" cy="0"/>
          <a:chOff x="0" y="0"/>
          <a:chExt cx="0" cy="0"/>
        </a:xfrm>
      </p:grpSpPr>
      <p:sp>
        <p:nvSpPr>
          <p:cNvPr id="10" name="Rectangle 9"/>
          <p:cNvSpPr/>
          <p:nvPr userDrawn="1"/>
        </p:nvSpPr>
        <p:spPr>
          <a:xfrm>
            <a:off x="406800" y="406800"/>
            <a:ext cx="8326800" cy="5472000"/>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p:cNvSpPr>
            <a:spLocks noGrp="1"/>
          </p:cNvSpPr>
          <p:nvPr>
            <p:ph type="title"/>
          </p:nvPr>
        </p:nvSpPr>
        <p:spPr>
          <a:xfrm>
            <a:off x="572400" y="547200"/>
            <a:ext cx="7772400" cy="2206800"/>
          </a:xfrm>
        </p:spPr>
        <p:txBody>
          <a:bodyPr/>
          <a:lstStyle>
            <a:lvl1pPr>
              <a:defRPr>
                <a:solidFill>
                  <a:schemeClr val="bg1"/>
                </a:solidFill>
              </a:defRPr>
            </a:lvl1pPr>
          </a:lstStyle>
          <a:p>
            <a:r>
              <a:rPr lang="fi-FI" noProof="0" smtClean="0"/>
              <a:t>Muokkaa perustyyl. napsautt.</a:t>
            </a:r>
            <a:endParaRPr lang="fi-FI" noProof="0"/>
          </a:p>
        </p:txBody>
      </p:sp>
      <p:sp>
        <p:nvSpPr>
          <p:cNvPr id="4" name="Date Placeholder 3"/>
          <p:cNvSpPr>
            <a:spLocks noGrp="1"/>
          </p:cNvSpPr>
          <p:nvPr>
            <p:ph type="dt" sz="half" idx="10"/>
          </p:nvPr>
        </p:nvSpPr>
        <p:spPr/>
        <p:txBody>
          <a:bodyPr/>
          <a:lstStyle/>
          <a:p>
            <a:fld id="{C06A87A3-10DF-4480-B900-365FFE7F8806}" type="datetime1">
              <a:rPr lang="en-US" noProof="0" smtClean="0"/>
              <a:pPr/>
              <a:t>9/30/2010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6145200"/>
            <a:ext cx="15372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sp>
        <p:nvSpPr>
          <p:cNvPr id="12" name="Text Placeholder 9"/>
          <p:cNvSpPr>
            <a:spLocks noGrp="1"/>
          </p:cNvSpPr>
          <p:nvPr>
            <p:ph type="body" sz="quarter" idx="14"/>
          </p:nvPr>
        </p:nvSpPr>
        <p:spPr>
          <a:xfrm>
            <a:off x="6858000" y="6145200"/>
            <a:ext cx="17028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fi-FI" noProof="0" smtClean="0"/>
              <a:t>Muokkaa tekstin perustyylejä napsauttamalla</a:t>
            </a:r>
          </a:p>
        </p:txBody>
      </p:sp>
      <p:pic>
        <p:nvPicPr>
          <p:cNvPr id="14" name="Picture 13" descr="aalto_TKK_fin_alakulma.jpg"/>
          <p:cNvPicPr>
            <a:picLocks noChangeAspect="1"/>
          </p:cNvPicPr>
          <p:nvPr userDrawn="1"/>
        </p:nvPicPr>
        <p:blipFill>
          <a:blip r:embed="rId2" cstate="print"/>
          <a:stretch>
            <a:fillRect/>
          </a:stretch>
        </p:blipFill>
        <p:spPr>
          <a:xfrm>
            <a:off x="0" y="5958840"/>
            <a:ext cx="2880360" cy="8991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2400" y="489600"/>
            <a:ext cx="7988400" cy="1080000"/>
          </a:xfrm>
          <a:prstGeom prst="rect">
            <a:avLst/>
          </a:prstGeom>
        </p:spPr>
        <p:txBody>
          <a:bodyPr vert="horz" lIns="0" tIns="0" rIns="0" bIns="0" rtlCol="0" anchor="t" anchorCtr="0">
            <a:normAutofit/>
          </a:bodyPr>
          <a:lstStyle/>
          <a:p>
            <a:r>
              <a:rPr lang="fi-FI" noProof="0" smtClean="0"/>
              <a:t>Muokkaa perustyyl. napsautt.</a:t>
            </a:r>
            <a:endParaRPr lang="fi-FI" noProof="0"/>
          </a:p>
        </p:txBody>
      </p:sp>
      <p:sp>
        <p:nvSpPr>
          <p:cNvPr id="3" name="Text Placeholder 2"/>
          <p:cNvSpPr>
            <a:spLocks noGrp="1"/>
          </p:cNvSpPr>
          <p:nvPr>
            <p:ph type="body" idx="1"/>
          </p:nvPr>
        </p:nvSpPr>
        <p:spPr>
          <a:xfrm>
            <a:off x="572400" y="1584000"/>
            <a:ext cx="7988400" cy="4136400"/>
          </a:xfrm>
          <a:prstGeom prst="rect">
            <a:avLst/>
          </a:prstGeom>
        </p:spPr>
        <p:txBody>
          <a:bodyPr vert="horz" lIns="0" tIns="0" rIns="0" bIns="0" rtlCol="0">
            <a:normAutofit/>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smtClean="0"/>
          </a:p>
        </p:txBody>
      </p:sp>
      <p:sp>
        <p:nvSpPr>
          <p:cNvPr id="4" name="Date Placeholder 3"/>
          <p:cNvSpPr>
            <a:spLocks noGrp="1"/>
          </p:cNvSpPr>
          <p:nvPr>
            <p:ph type="dt" sz="half" idx="2"/>
          </p:nvPr>
        </p:nvSpPr>
        <p:spPr>
          <a:xfrm>
            <a:off x="3430800" y="6274800"/>
            <a:ext cx="15444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5C9013A8-BF00-4D06-8177-D3C61B3DDF7E}" type="datetime1">
              <a:rPr lang="en-US" noProof="0" smtClean="0"/>
              <a:pPr/>
              <a:t>9/30/2010</a:t>
            </a:fld>
            <a:endParaRPr lang="fi-FI" noProof="0"/>
          </a:p>
        </p:txBody>
      </p:sp>
      <p:sp>
        <p:nvSpPr>
          <p:cNvPr id="5" name="Footer Placeholder 4"/>
          <p:cNvSpPr>
            <a:spLocks noGrp="1"/>
          </p:cNvSpPr>
          <p:nvPr>
            <p:ph type="ftr" sz="quarter" idx="3"/>
          </p:nvPr>
        </p:nvSpPr>
        <p:spPr>
          <a:xfrm>
            <a:off x="3430800" y="6145200"/>
            <a:ext cx="15444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endParaRPr lang="fi-FI" noProof="0"/>
          </a:p>
        </p:txBody>
      </p:sp>
      <p:sp>
        <p:nvSpPr>
          <p:cNvPr id="6" name="Slide Number Placeholder 5"/>
          <p:cNvSpPr>
            <a:spLocks noGrp="1"/>
          </p:cNvSpPr>
          <p:nvPr>
            <p:ph type="sldNum" sz="quarter" idx="4"/>
          </p:nvPr>
        </p:nvSpPr>
        <p:spPr>
          <a:xfrm>
            <a:off x="3430800" y="6400800"/>
            <a:ext cx="1544400" cy="126000"/>
          </a:xfrm>
          <a:prstGeom prst="rect">
            <a:avLst/>
          </a:prstGeom>
        </p:spPr>
        <p:txBody>
          <a:bodyPr vert="horz" lIns="0" tIns="0" rIns="0" bIns="0" rtlCol="0" anchor="ctr"/>
          <a:lstStyle>
            <a:lvl1pPr algn="l">
              <a:defRPr sz="900" b="1">
                <a:solidFill>
                  <a:schemeClr val="tx1">
                    <a:tint val="75000"/>
                  </a:schemeClr>
                </a:solidFill>
                <a:latin typeface="Arial" pitchFamily="34" charset="0"/>
                <a:cs typeface="Arial" pitchFamily="34" charset="0"/>
              </a:defRPr>
            </a:lvl1pPr>
          </a:lstStyle>
          <a:p>
            <a:fld id="{52384017-E4DF-4A7A-8FA6-2DC68C3EB4D0}" type="slidenum">
              <a:rPr lang="fi-FI" noProof="0" smtClean="0"/>
              <a:pPr/>
              <a:t>‹#›</a:t>
            </a:fld>
            <a:endParaRPr lang="fi-FI" noProof="0"/>
          </a:p>
        </p:txBody>
      </p:sp>
      <p:sp>
        <p:nvSpPr>
          <p:cNvPr id="10" name="Rectangle 9"/>
          <p:cNvSpPr/>
          <p:nvPr/>
        </p:nvSpPr>
        <p:spPr>
          <a:xfrm>
            <a:off x="571472" y="5814000"/>
            <a:ext cx="7988400" cy="64800"/>
          </a:xfrm>
          <a:prstGeom prst="rect">
            <a:avLst/>
          </a:prstGeom>
          <a:solidFill>
            <a:srgbClr val="FF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12" name="Picture 11" descr="aalto_TKK_fin_alakulma.jpg"/>
          <p:cNvPicPr>
            <a:picLocks noChangeAspect="1"/>
          </p:cNvPicPr>
          <p:nvPr/>
        </p:nvPicPr>
        <p:blipFill>
          <a:blip r:embed="rId10" cstate="print"/>
          <a:stretch>
            <a:fillRect/>
          </a:stretch>
        </p:blipFill>
        <p:spPr>
          <a:xfrm>
            <a:off x="0" y="5958840"/>
            <a:ext cx="2880360" cy="89916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50" r:id="rId6"/>
    <p:sldLayoutId id="2147483662" r:id="rId7"/>
    <p:sldLayoutId id="2147483663" r:id="rId8"/>
  </p:sldLayoutIdLst>
  <p:hf sldNum="0" hdr="0" ftr="0" dt="0"/>
  <p:txStyles>
    <p:titleStyle>
      <a:lvl1pPr algn="l" defTabSz="914400" rtl="0" eaLnBrk="1" latinLnBrk="0" hangingPunct="1">
        <a:spcBef>
          <a:spcPct val="0"/>
        </a:spcBef>
        <a:buNone/>
        <a:defRPr sz="3200" b="1" kern="1200">
          <a:solidFill>
            <a:srgbClr val="FF7900"/>
          </a:solidFill>
          <a:latin typeface="+mj-lt"/>
          <a:ea typeface="+mj-ea"/>
          <a:cs typeface="+mj-cs"/>
        </a:defRPr>
      </a:lvl1pPr>
    </p:titleStyle>
    <p:bodyStyle>
      <a:lvl1pPr marL="342900" indent="-342900" algn="l" defTabSz="914400" rtl="0" eaLnBrk="1" latinLnBrk="0" hangingPunct="1">
        <a:spcBef>
          <a:spcPts val="6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4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4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4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flipV="1">
            <a:off x="6084168" y="6093296"/>
            <a:ext cx="1584176" cy="432048"/>
          </a:xfrm>
        </p:spPr>
        <p:txBody>
          <a:bodyPr>
            <a:normAutofit/>
          </a:bodyPr>
          <a:lstStyle/>
          <a:p>
            <a:r>
              <a:rPr lang="fi-FI" dirty="0" smtClean="0"/>
              <a:t>-</a:t>
            </a:r>
            <a:endParaRPr lang="fi-FI" dirty="0"/>
          </a:p>
        </p:txBody>
      </p:sp>
      <p:sp>
        <p:nvSpPr>
          <p:cNvPr id="2" name="Title 1"/>
          <p:cNvSpPr>
            <a:spLocks noGrp="1"/>
          </p:cNvSpPr>
          <p:nvPr>
            <p:ph type="ctrTitle"/>
          </p:nvPr>
        </p:nvSpPr>
        <p:spPr>
          <a:xfrm>
            <a:off x="572400" y="1771200"/>
            <a:ext cx="7960040" cy="3385992"/>
          </a:xfrm>
        </p:spPr>
        <p:txBody>
          <a:bodyPr>
            <a:normAutofit fontScale="90000"/>
          </a:bodyPr>
          <a:lstStyle/>
          <a:p>
            <a:pPr algn="ctr"/>
            <a:r>
              <a:rPr lang="fi-FI" dirty="0" smtClean="0"/>
              <a:t/>
            </a:r>
            <a:br>
              <a:rPr lang="fi-FI" dirty="0" smtClean="0"/>
            </a:br>
            <a:r>
              <a:rPr lang="fi-FI" dirty="0" smtClean="0"/>
              <a:t>Kevyen liikenteen väylien liukkaudentorjunnan riittävyyden arvioinnin kehittäminen</a:t>
            </a:r>
            <a:r>
              <a:rPr lang="fi-FI" dirty="0" smtClean="0"/>
              <a:t/>
            </a:r>
            <a:br>
              <a:rPr lang="fi-FI" dirty="0" smtClean="0"/>
            </a:br>
            <a:endParaRPr lang="fi-FI" dirty="0"/>
          </a:p>
        </p:txBody>
      </p:sp>
      <p:sp>
        <p:nvSpPr>
          <p:cNvPr id="3" name="Subtitle 2"/>
          <p:cNvSpPr>
            <a:spLocks noGrp="1"/>
          </p:cNvSpPr>
          <p:nvPr>
            <p:ph type="subTitle" idx="1"/>
          </p:nvPr>
        </p:nvSpPr>
        <p:spPr>
          <a:xfrm>
            <a:off x="971600" y="5373216"/>
            <a:ext cx="45719" cy="110032"/>
          </a:xfrm>
        </p:spPr>
        <p:txBody>
          <a:bodyPr>
            <a:normAutofit fontScale="32500" lnSpcReduction="20000"/>
          </a:bodyPr>
          <a:lstStyle/>
          <a:p>
            <a:endParaRPr lang="fi-FI" dirty="0"/>
          </a:p>
        </p:txBody>
      </p:sp>
      <p:sp>
        <p:nvSpPr>
          <p:cNvPr id="5" name="Text Placeholder 4"/>
          <p:cNvSpPr>
            <a:spLocks noGrp="1"/>
          </p:cNvSpPr>
          <p:nvPr>
            <p:ph type="body" sz="quarter" idx="12"/>
          </p:nvPr>
        </p:nvSpPr>
        <p:spPr>
          <a:xfrm flipV="1">
            <a:off x="8515080" y="6165304"/>
            <a:ext cx="305392" cy="360040"/>
          </a:xfrm>
        </p:spPr>
        <p:txBody>
          <a:bodyPr>
            <a:normAutofit/>
          </a:bodyPr>
          <a:lstStyle/>
          <a:p>
            <a:r>
              <a:rPr lang="fi-FI" dirty="0" smtClean="0"/>
              <a:t>-</a:t>
            </a:r>
            <a:endParaRPr lang="fi-FI" dirty="0"/>
          </a:p>
        </p:txBody>
      </p:sp>
      <p:sp>
        <p:nvSpPr>
          <p:cNvPr id="6" name="Text Placeholder 5"/>
          <p:cNvSpPr>
            <a:spLocks noGrp="1"/>
          </p:cNvSpPr>
          <p:nvPr>
            <p:ph type="body" sz="quarter" idx="13"/>
          </p:nvPr>
        </p:nvSpPr>
        <p:spPr/>
        <p:txBody>
          <a:bodyPr/>
          <a:lstStyle/>
          <a:p>
            <a:r>
              <a:rPr lang="fi-FI" dirty="0" smtClean="0"/>
              <a:t>5.10.2010</a:t>
            </a:r>
            <a:endParaRPr lang="fi-FI" dirty="0"/>
          </a:p>
        </p:txBody>
      </p:sp>
      <p:sp>
        <p:nvSpPr>
          <p:cNvPr id="7" name="Text Placeholder 6"/>
          <p:cNvSpPr>
            <a:spLocks noGrp="1"/>
          </p:cNvSpPr>
          <p:nvPr>
            <p:ph type="body" sz="quarter" idx="14"/>
          </p:nvPr>
        </p:nvSpPr>
        <p:spPr/>
        <p:txBody>
          <a:bodyPr/>
          <a:lstStyle/>
          <a:p>
            <a:r>
              <a:rPr lang="fi-FI" dirty="0" smtClean="0"/>
              <a:t>Klaus </a:t>
            </a:r>
            <a:r>
              <a:rPr lang="fi-FI" dirty="0" err="1" smtClean="0"/>
              <a:t>Elers</a:t>
            </a:r>
            <a:endParaRPr lang="fi-FI" dirty="0"/>
          </a:p>
        </p:txBody>
      </p:sp>
      <p:sp>
        <p:nvSpPr>
          <p:cNvPr id="8" name="Text Placeholder 7"/>
          <p:cNvSpPr>
            <a:spLocks noGrp="1"/>
          </p:cNvSpPr>
          <p:nvPr>
            <p:ph type="body" sz="quarter" idx="15"/>
          </p:nvPr>
        </p:nvSpPr>
        <p:spPr/>
        <p:txBody>
          <a:bodyPr>
            <a:normAutofit lnSpcReduction="10000"/>
          </a:bodyPr>
          <a:lstStyle/>
          <a:p>
            <a:r>
              <a:rPr lang="fi-FI" dirty="0" smtClean="0"/>
              <a:t>Tietekniikka</a:t>
            </a:r>
            <a:endParaRPr lang="fi-FI"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 Liukkaudentorjunnan vaatimukset</a:t>
            </a:r>
            <a:endParaRPr lang="fi-FI" dirty="0"/>
          </a:p>
        </p:txBody>
      </p:sp>
      <p:sp>
        <p:nvSpPr>
          <p:cNvPr id="3" name="Sisällön paikkamerkki 2"/>
          <p:cNvSpPr>
            <a:spLocks noGrp="1"/>
          </p:cNvSpPr>
          <p:nvPr>
            <p:ph idx="1"/>
          </p:nvPr>
        </p:nvSpPr>
        <p:spPr/>
        <p:txBody>
          <a:bodyPr>
            <a:normAutofit fontScale="85000" lnSpcReduction="10000"/>
          </a:bodyPr>
          <a:lstStyle/>
          <a:p>
            <a:r>
              <a:rPr lang="fi-FI" dirty="0" smtClean="0"/>
              <a:t>Helsingin kaupungin </a:t>
            </a:r>
            <a:r>
              <a:rPr lang="fi-FI" dirty="0" err="1" smtClean="0"/>
              <a:t>KLV:n</a:t>
            </a:r>
            <a:r>
              <a:rPr lang="fi-FI" dirty="0" smtClean="0"/>
              <a:t> </a:t>
            </a:r>
            <a:r>
              <a:rPr lang="fi-FI" dirty="0" smtClean="0"/>
              <a:t>talvihoidon yleiset toimivuusvaatimukset käsittelevät turvallisuuteen, terveyteen, käytettävyyteen, viihtyisyyteen ja hoitomenetelmiin liittyviä </a:t>
            </a:r>
            <a:r>
              <a:rPr lang="fi-FI" dirty="0" smtClean="0"/>
              <a:t>asioita</a:t>
            </a:r>
          </a:p>
          <a:p>
            <a:r>
              <a:rPr lang="fi-FI" dirty="0" smtClean="0"/>
              <a:t>Väylän pinnan tulee olla puhdas ja karkea siinä määrin, ettei sillä kulkeminen aiheuta liukastumisvaaraa normaalisti </a:t>
            </a:r>
            <a:r>
              <a:rPr lang="fi-FI" dirty="0" smtClean="0"/>
              <a:t>liikuttaessa</a:t>
            </a:r>
          </a:p>
          <a:p>
            <a:r>
              <a:rPr lang="fi-FI" dirty="0" smtClean="0"/>
              <a:t>Ennalta odotettavissa sääoloissa on kyettävä varautumaan yllättäviin muutoksiin niin, että liikkuminen olisi turvallista kaikille väylän </a:t>
            </a:r>
            <a:r>
              <a:rPr lang="fi-FI" dirty="0" smtClean="0"/>
              <a:t>käyttäjille</a:t>
            </a:r>
          </a:p>
          <a:p>
            <a:r>
              <a:rPr lang="fi-FI" dirty="0" smtClean="0"/>
              <a:t>Näkemäalueista tulee huolehtia erityisesti kevyen liikenteen ja ajoradan </a:t>
            </a:r>
            <a:r>
              <a:rPr lang="fi-FI" dirty="0" smtClean="0"/>
              <a:t>liittymäkohdissa</a:t>
            </a:r>
          </a:p>
          <a:p>
            <a:r>
              <a:rPr lang="fi-FI" dirty="0" smtClean="0"/>
              <a:t>Talviaikaiseen pölynsidontaan tulee kiinnittää huomiota ja keväällä tehokkaalla hiekoitushiekan poistolla vähennetään pölyämisen määrää</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3.1 Kitkavaatimukset väylien liukkaudentorjunnalle</a:t>
            </a:r>
            <a:endParaRPr lang="fi-FI" dirty="0"/>
          </a:p>
        </p:txBody>
      </p:sp>
      <p:graphicFrame>
        <p:nvGraphicFramePr>
          <p:cNvPr id="6" name="Sisällön paikkamerkki 5"/>
          <p:cNvGraphicFramePr>
            <a:graphicFrameLocks noGrp="1"/>
          </p:cNvGraphicFramePr>
          <p:nvPr>
            <p:ph idx="1"/>
          </p:nvPr>
        </p:nvGraphicFramePr>
        <p:xfrm>
          <a:off x="573088" y="1584325"/>
          <a:ext cx="7988300" cy="5191760"/>
        </p:xfrm>
        <a:graphic>
          <a:graphicData uri="http://schemas.openxmlformats.org/drawingml/2006/table">
            <a:tbl>
              <a:tblPr firstRow="1" bandRow="1">
                <a:tableStyleId>{5C22544A-7EE6-4342-B048-85BDC9FD1C3A}</a:tableStyleId>
              </a:tblPr>
              <a:tblGrid>
                <a:gridCol w="1597660"/>
                <a:gridCol w="1597660"/>
                <a:gridCol w="1597660"/>
                <a:gridCol w="1597660"/>
                <a:gridCol w="1597660"/>
              </a:tblGrid>
              <a:tr h="370840">
                <a:tc>
                  <a:txBody>
                    <a:bodyPr/>
                    <a:lstStyle/>
                    <a:p>
                      <a:pPr algn="ctr">
                        <a:spcAft>
                          <a:spcPts val="0"/>
                        </a:spcAft>
                      </a:pPr>
                      <a:r>
                        <a:rPr lang="fi-FI" sz="900" b="1" dirty="0">
                          <a:solidFill>
                            <a:srgbClr val="000000"/>
                          </a:solidFill>
                          <a:latin typeface="Calibri"/>
                          <a:ea typeface="Times New Roman"/>
                          <a:cs typeface="Times New Roman"/>
                        </a:rPr>
                        <a:t>Tien pinnan kitkakerroin</a:t>
                      </a:r>
                      <a:endParaRPr lang="fi-FI" sz="1200" dirty="0">
                        <a:latin typeface="Times New Roman"/>
                        <a:ea typeface="Times New Roman"/>
                        <a:cs typeface="Times New Roman"/>
                      </a:endParaRPr>
                    </a:p>
                  </a:txBody>
                  <a:tcPr marL="44450" marR="44450" marT="0" marB="0" anchor="ctr"/>
                </a:tc>
                <a:tc>
                  <a:txBody>
                    <a:bodyPr/>
                    <a:lstStyle/>
                    <a:p>
                      <a:pPr algn="ctr">
                        <a:spcAft>
                          <a:spcPts val="0"/>
                        </a:spcAft>
                      </a:pPr>
                      <a:r>
                        <a:rPr lang="en-US" sz="900" b="1">
                          <a:solidFill>
                            <a:srgbClr val="000000"/>
                          </a:solidFill>
                          <a:latin typeface="Calibri"/>
                          <a:ea typeface="Times New Roman"/>
                          <a:cs typeface="Times New Roman"/>
                        </a:rPr>
                        <a:t>Työterveyslaitos</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b="1">
                          <a:solidFill>
                            <a:srgbClr val="000000"/>
                          </a:solidFill>
                          <a:latin typeface="Calibri"/>
                          <a:ea typeface="Times New Roman"/>
                          <a:cs typeface="Times New Roman"/>
                        </a:rPr>
                        <a:t>Tielaitos</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b="1">
                          <a:solidFill>
                            <a:srgbClr val="000000"/>
                          </a:solidFill>
                          <a:latin typeface="Calibri"/>
                          <a:ea typeface="Times New Roman"/>
                          <a:cs typeface="Times New Roman"/>
                        </a:rPr>
                        <a:t>Tiehallinto</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b="1">
                          <a:solidFill>
                            <a:srgbClr val="000000"/>
                          </a:solidFill>
                          <a:latin typeface="Calibri"/>
                          <a:ea typeface="Times New Roman"/>
                          <a:cs typeface="Times New Roman"/>
                        </a:rPr>
                        <a:t>VTI</a:t>
                      </a:r>
                      <a:endParaRPr lang="fi-FI" sz="1200">
                        <a:latin typeface="Times New Roman"/>
                        <a:ea typeface="Times New Roman"/>
                        <a:cs typeface="Times New Roman"/>
                      </a:endParaRPr>
                    </a:p>
                  </a:txBody>
                  <a:tcPr marL="44450" marR="44450" marT="0" marB="0" anchor="ctr"/>
                </a:tc>
              </a:tr>
              <a:tr h="370840">
                <a:tc>
                  <a:txBody>
                    <a:bodyPr/>
                    <a:lstStyle/>
                    <a:p>
                      <a:pPr algn="ctr">
                        <a:spcAft>
                          <a:spcPts val="0"/>
                        </a:spcAft>
                      </a:pPr>
                      <a:r>
                        <a:rPr lang="fi-FI" sz="900">
                          <a:solidFill>
                            <a:srgbClr val="000000"/>
                          </a:solidFill>
                          <a:latin typeface="Calibri"/>
                          <a:ea typeface="Times New Roman"/>
                          <a:cs typeface="Times New Roman"/>
                        </a:rPr>
                        <a:t>0.05</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Erittäin liukas</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Jalkaisinkaan ei pysy pystyssä, vetinen jää</a:t>
                      </a:r>
                      <a:endParaRPr lang="fi-FI" sz="1200">
                        <a:latin typeface="Times New Roman"/>
                        <a:ea typeface="Times New Roman"/>
                        <a:cs typeface="Times New Roman"/>
                      </a:endParaRPr>
                    </a:p>
                  </a:txBody>
                  <a:tcPr marL="44450" marR="44450" marT="0" marB="0" anchor="ctr"/>
                </a:tc>
                <a:tc rowSpan="2">
                  <a:txBody>
                    <a:bodyPr/>
                    <a:lstStyle/>
                    <a:p>
                      <a:pPr algn="ctr">
                        <a:spcAft>
                          <a:spcPts val="0"/>
                        </a:spcAft>
                      </a:pPr>
                      <a:r>
                        <a:rPr lang="fi-FI" sz="900">
                          <a:solidFill>
                            <a:srgbClr val="000000"/>
                          </a:solidFill>
                          <a:latin typeface="Calibri"/>
                          <a:ea typeface="Times New Roman"/>
                          <a:cs typeface="Times New Roman"/>
                        </a:rPr>
                        <a:t>Pääkallokeli, märkä jää, erittäin liukas</a:t>
                      </a:r>
                      <a:endParaRPr lang="fi-FI" sz="1200">
                        <a:latin typeface="Times New Roman"/>
                        <a:ea typeface="Times New Roman"/>
                        <a:cs typeface="Times New Roman"/>
                      </a:endParaRPr>
                    </a:p>
                  </a:txBody>
                  <a:tcPr marL="44450" marR="44450" marT="0" marB="0" anchor="ctr"/>
                </a:tc>
                <a:tc rowSpan="2">
                  <a:txBody>
                    <a:bodyPr/>
                    <a:lstStyle/>
                    <a:p>
                      <a:pPr algn="ctr">
                        <a:spcAft>
                          <a:spcPts val="0"/>
                        </a:spcAft>
                      </a:pPr>
                      <a:r>
                        <a:rPr lang="fi-FI" sz="900">
                          <a:solidFill>
                            <a:srgbClr val="000000"/>
                          </a:solidFill>
                          <a:latin typeface="Calibri"/>
                          <a:ea typeface="Times New Roman"/>
                          <a:cs typeface="Times New Roman"/>
                        </a:rPr>
                        <a:t>Musta jää, märkä päältä</a:t>
                      </a:r>
                      <a:endParaRPr lang="fi-FI" sz="1200">
                        <a:latin typeface="Times New Roman"/>
                        <a:ea typeface="Times New Roman"/>
                        <a:cs typeface="Times New Roman"/>
                      </a:endParaRPr>
                    </a:p>
                  </a:txBody>
                  <a:tcPr marL="44450" marR="44450" marT="0" marB="0" anchor="ctr"/>
                </a:tc>
              </a:tr>
              <a:tr h="370840">
                <a:tc>
                  <a:txBody>
                    <a:bodyPr/>
                    <a:lstStyle/>
                    <a:p>
                      <a:pPr algn="ctr">
                        <a:spcAft>
                          <a:spcPts val="0"/>
                        </a:spcAft>
                      </a:pPr>
                      <a:r>
                        <a:rPr lang="fi-FI" sz="900">
                          <a:solidFill>
                            <a:srgbClr val="000000"/>
                          </a:solidFill>
                          <a:latin typeface="Calibri"/>
                          <a:ea typeface="Times New Roman"/>
                          <a:cs typeface="Times New Roman"/>
                        </a:rPr>
                        <a:t>0.1</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Liukas</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Pääkallokeli, kiillottunut jää</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0.15</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Epävarma</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Erittäin liukasta, jää</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Jäinen liukas</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Musta jää, irtolumi päällä</a:t>
                      </a:r>
                      <a:endParaRPr lang="fi-FI" sz="1200">
                        <a:latin typeface="Times New Roman"/>
                        <a:ea typeface="Times New Roman"/>
                        <a:cs typeface="Times New Roman"/>
                      </a:endParaRPr>
                    </a:p>
                  </a:txBody>
                  <a:tcPr marL="44450" marR="44450" marT="0" marB="0" anchor="ctr"/>
                </a:tc>
              </a:tr>
              <a:tr h="370840">
                <a:tc>
                  <a:txBody>
                    <a:bodyPr/>
                    <a:lstStyle/>
                    <a:p>
                      <a:pPr algn="ctr">
                        <a:spcAft>
                          <a:spcPts val="0"/>
                        </a:spcAft>
                      </a:pPr>
                      <a:r>
                        <a:rPr lang="fi-FI" sz="900">
                          <a:solidFill>
                            <a:srgbClr val="000000"/>
                          </a:solidFill>
                          <a:latin typeface="Calibri"/>
                          <a:ea typeface="Times New Roman"/>
                          <a:cs typeface="Times New Roman"/>
                        </a:rPr>
                        <a:t>0.2</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Pitävä</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Liukasta, pito-ominaisuuksilla on merkitystä, jäinen polanne</a:t>
                      </a:r>
                      <a:endParaRPr lang="fi-FI" sz="1200">
                        <a:latin typeface="Times New Roman"/>
                        <a:ea typeface="Times New Roman"/>
                        <a:cs typeface="Times New Roman"/>
                      </a:endParaRPr>
                    </a:p>
                  </a:txBody>
                  <a:tcPr marL="44450" marR="44450" marT="0" marB="0" anchor="ctr"/>
                </a:tc>
                <a:tc rowSpan="2">
                  <a:txBody>
                    <a:bodyPr/>
                    <a:lstStyle/>
                    <a:p>
                      <a:pPr algn="ctr">
                        <a:spcAft>
                          <a:spcPts val="0"/>
                        </a:spcAft>
                      </a:pPr>
                      <a:endParaRPr lang="fi-FI" sz="900">
                        <a:solidFill>
                          <a:srgbClr val="000000"/>
                        </a:solidFill>
                        <a:latin typeface="Calibri"/>
                        <a:ea typeface="Times New Roman"/>
                        <a:cs typeface="Times New Roman"/>
                      </a:endParaRPr>
                    </a:p>
                    <a:p>
                      <a:pPr algn="ctr">
                        <a:spcAft>
                          <a:spcPts val="0"/>
                        </a:spcAft>
                      </a:pPr>
                      <a:r>
                        <a:rPr lang="fi-FI" sz="900">
                          <a:solidFill>
                            <a:srgbClr val="000000"/>
                          </a:solidFill>
                          <a:latin typeface="Calibri"/>
                          <a:ea typeface="Times New Roman"/>
                          <a:cs typeface="Times New Roman"/>
                        </a:rPr>
                        <a:t>Sileä polanne, tyydyttävä talvikeli</a:t>
                      </a:r>
                      <a:endParaRPr lang="fi-FI" sz="1200">
                        <a:latin typeface="Times New Roman"/>
                        <a:ea typeface="Times New Roman"/>
                        <a:cs typeface="Times New Roman"/>
                      </a:endParaRPr>
                    </a:p>
                  </a:txBody>
                  <a:tcPr marL="44450" marR="44450" marT="0" marB="0" anchor="ctr"/>
                </a:tc>
                <a:tc rowSpan="2">
                  <a:txBody>
                    <a:bodyPr/>
                    <a:lstStyle/>
                    <a:p>
                      <a:pPr algn="ctr">
                        <a:spcAft>
                          <a:spcPts val="0"/>
                        </a:spcAft>
                      </a:pPr>
                      <a:r>
                        <a:rPr lang="fi-FI" sz="900">
                          <a:solidFill>
                            <a:srgbClr val="000000"/>
                          </a:solidFill>
                          <a:latin typeface="Calibri"/>
                          <a:ea typeface="Times New Roman"/>
                          <a:cs typeface="Times New Roman"/>
                        </a:rPr>
                        <a:t>Pakkautunut lumi</a:t>
                      </a:r>
                      <a:endParaRPr lang="fi-FI" sz="1200">
                        <a:latin typeface="Times New Roman"/>
                        <a:ea typeface="Times New Roman"/>
                        <a:cs typeface="Times New Roman"/>
                      </a:endParaRPr>
                    </a:p>
                  </a:txBody>
                  <a:tcPr marL="44450" marR="44450" marT="0" marB="0" anchor="ctr"/>
                </a:tc>
              </a:tr>
              <a:tr h="370840">
                <a:tc>
                  <a:txBody>
                    <a:bodyPr/>
                    <a:lstStyle/>
                    <a:p>
                      <a:pPr algn="ctr">
                        <a:spcAft>
                          <a:spcPts val="0"/>
                        </a:spcAft>
                      </a:pPr>
                      <a:r>
                        <a:rPr lang="fi-FI" sz="900">
                          <a:solidFill>
                            <a:srgbClr val="000000"/>
                          </a:solidFill>
                          <a:latin typeface="Calibri"/>
                          <a:ea typeface="Times New Roman"/>
                          <a:cs typeface="Times New Roman"/>
                        </a:rPr>
                        <a:t>0.25</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Pitävä</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Liukasta, mutta kelvollista liikkumiseen</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0.3</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en-US" sz="900">
                          <a:solidFill>
                            <a:srgbClr val="000000"/>
                          </a:solidFill>
                          <a:latin typeface="Calibri"/>
                          <a:ea typeface="Times New Roman"/>
                          <a:cs typeface="Times New Roman"/>
                        </a:rPr>
                        <a:t>Erittäin pitävä</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Pitävä talvikeli, luminen pinta</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Pitävä jää- ja lumipolanne, hyvä talvikeli</a:t>
                      </a:r>
                      <a:endParaRPr lang="fi-FI" sz="1200">
                        <a:latin typeface="Times New Roman"/>
                        <a:ea typeface="Times New Roman"/>
                        <a:cs typeface="Times New Roman"/>
                      </a:endParaRPr>
                    </a:p>
                  </a:txBody>
                  <a:tcPr marL="44450" marR="44450" marT="0" marB="0" anchor="ctr"/>
                </a:tc>
                <a:tc rowSpan="5">
                  <a:txBody>
                    <a:bodyPr/>
                    <a:lstStyle/>
                    <a:p>
                      <a:pPr algn="ctr">
                        <a:spcAft>
                          <a:spcPts val="0"/>
                        </a:spcAft>
                      </a:pPr>
                      <a:r>
                        <a:rPr lang="fi-FI" sz="900">
                          <a:solidFill>
                            <a:srgbClr val="000000"/>
                          </a:solidFill>
                          <a:latin typeface="Calibri"/>
                          <a:ea typeface="Times New Roman"/>
                          <a:cs typeface="Times New Roman"/>
                        </a:rPr>
                        <a:t>Pakkautumaton lumi</a:t>
                      </a:r>
                      <a:endParaRPr lang="fi-FI" sz="1200">
                        <a:latin typeface="Times New Roman"/>
                        <a:ea typeface="Times New Roman"/>
                        <a:cs typeface="Times New Roman"/>
                      </a:endParaRPr>
                    </a:p>
                  </a:txBody>
                  <a:tcPr marL="44450" marR="44450" marT="0" marB="0" anchor="ctr"/>
                </a:tc>
              </a:tr>
              <a:tr h="370840">
                <a:tc>
                  <a:txBody>
                    <a:bodyPr/>
                    <a:lstStyle/>
                    <a:p>
                      <a:pPr algn="ctr">
                        <a:spcAft>
                          <a:spcPts val="0"/>
                        </a:spcAft>
                      </a:pPr>
                      <a:r>
                        <a:rPr lang="fi-FI" sz="900">
                          <a:solidFill>
                            <a:srgbClr val="000000"/>
                          </a:solidFill>
                          <a:latin typeface="Calibri"/>
                          <a:ea typeface="Times New Roman"/>
                          <a:cs typeface="Times New Roman"/>
                        </a:rPr>
                        <a:t>0.35</a:t>
                      </a:r>
                      <a:endParaRPr lang="fi-FI" sz="1200">
                        <a:latin typeface="Times New Roman"/>
                        <a:ea typeface="Times New Roman"/>
                        <a:cs typeface="Times New Roman"/>
                      </a:endParaRPr>
                    </a:p>
                  </a:txBody>
                  <a:tcPr marL="44450" marR="44450" marT="0" marB="0" anchor="ctr"/>
                </a:tc>
                <a:tc rowSpan="7">
                  <a:txBody>
                    <a:bodyPr/>
                    <a:lstStyle/>
                    <a:p>
                      <a:endParaRPr lang="fi-FI" sz="1100">
                        <a:latin typeface="Calibri"/>
                        <a:ea typeface="Times New Roman"/>
                        <a:cs typeface="Times New Roman"/>
                      </a:endParaRPr>
                    </a:p>
                  </a:txBody>
                  <a:tcPr marL="44450" marR="44450" marT="0" marB="0" anchor="ctr"/>
                </a:tc>
                <a:tc>
                  <a:txBody>
                    <a:bodyPr/>
                    <a:lstStyle/>
                    <a:p>
                      <a:pPr algn="ctr">
                        <a:spcAft>
                          <a:spcPts val="0"/>
                        </a:spcAft>
                      </a:pPr>
                      <a:r>
                        <a:rPr lang="fi-FI" sz="900">
                          <a:solidFill>
                            <a:srgbClr val="000000"/>
                          </a:solidFill>
                          <a:latin typeface="Calibri"/>
                          <a:ea typeface="Times New Roman"/>
                          <a:cs typeface="Times New Roman"/>
                        </a:rPr>
                        <a:t>Erittäin hyvin pitävä talvikeli</a:t>
                      </a:r>
                      <a:endParaRPr lang="fi-FI" sz="1200">
                        <a:latin typeface="Times New Roman"/>
                        <a:ea typeface="Times New Roman"/>
                        <a:cs typeface="Times New Roman"/>
                      </a:endParaRPr>
                    </a:p>
                  </a:txBody>
                  <a:tcPr marL="44450" marR="44450" marT="0" marB="0" anchor="ctr"/>
                </a:tc>
                <a:tc rowSpan="7">
                  <a:txBody>
                    <a:bodyPr/>
                    <a:lstStyle/>
                    <a:p>
                      <a:pPr algn="ctr">
                        <a:spcAft>
                          <a:spcPts val="0"/>
                        </a:spcAft>
                      </a:pPr>
                      <a:endParaRPr lang="en-US" sz="900" dirty="0">
                        <a:solidFill>
                          <a:srgbClr val="000000"/>
                        </a:solidFill>
                        <a:latin typeface="Calibri"/>
                        <a:ea typeface="Times New Roman"/>
                        <a:cs typeface="Times New Roman"/>
                      </a:endParaRPr>
                    </a:p>
                    <a:p>
                      <a:pPr algn="ctr">
                        <a:spcAft>
                          <a:spcPts val="0"/>
                        </a:spcAft>
                      </a:pPr>
                      <a:r>
                        <a:rPr lang="en-US" sz="900" dirty="0" err="1">
                          <a:solidFill>
                            <a:srgbClr val="000000"/>
                          </a:solidFill>
                          <a:latin typeface="Calibri"/>
                          <a:ea typeface="Times New Roman"/>
                          <a:cs typeface="Times New Roman"/>
                        </a:rPr>
                        <a:t>Pitävä</a:t>
                      </a:r>
                      <a:r>
                        <a:rPr lang="en-US" sz="900" dirty="0">
                          <a:solidFill>
                            <a:srgbClr val="000000"/>
                          </a:solidFill>
                          <a:latin typeface="Calibri"/>
                          <a:ea typeface="Times New Roman"/>
                          <a:cs typeface="Times New Roman"/>
                        </a:rPr>
                        <a:t> </a:t>
                      </a:r>
                      <a:r>
                        <a:rPr lang="en-US" sz="900" dirty="0" err="1">
                          <a:solidFill>
                            <a:srgbClr val="000000"/>
                          </a:solidFill>
                          <a:latin typeface="Calibri"/>
                          <a:ea typeface="Times New Roman"/>
                          <a:cs typeface="Times New Roman"/>
                        </a:rPr>
                        <a:t>keli</a:t>
                      </a:r>
                      <a:endParaRPr lang="fi-FI" sz="1200" dirty="0">
                        <a:latin typeface="Times New Roman"/>
                        <a:ea typeface="Times New Roman"/>
                        <a:cs typeface="Times New Roman"/>
                      </a:endParaRPr>
                    </a:p>
                  </a:txBody>
                  <a:tcPr marL="44450" marR="44450" marT="0" marB="0" anchor="ct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0.4</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a:txBody>
                    <a:bodyPr/>
                    <a:lstStyle/>
                    <a:p>
                      <a:pPr algn="ctr">
                        <a:spcAft>
                          <a:spcPts val="0"/>
                        </a:spcAft>
                      </a:pPr>
                      <a:r>
                        <a:rPr lang="fi-FI" sz="900">
                          <a:solidFill>
                            <a:srgbClr val="000000"/>
                          </a:solidFill>
                          <a:latin typeface="Calibri"/>
                          <a:ea typeface="Times New Roman"/>
                          <a:cs typeface="Times New Roman"/>
                        </a:rPr>
                        <a:t>Pitävä keli, tien pinnassa esim.  irtohiekkaa</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0.5</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a:txBody>
                    <a:bodyPr/>
                    <a:lstStyle/>
                    <a:p>
                      <a:pPr algn="ctr">
                        <a:spcAft>
                          <a:spcPts val="0"/>
                        </a:spcAft>
                      </a:pPr>
                      <a:r>
                        <a:rPr lang="fi-FI" sz="900">
                          <a:solidFill>
                            <a:srgbClr val="000000"/>
                          </a:solidFill>
                          <a:latin typeface="Calibri"/>
                          <a:ea typeface="Times New Roman"/>
                          <a:cs typeface="Times New Roman"/>
                        </a:rPr>
                        <a:t>Kesäkeli, pinnan laatu ratkaisee kitkan</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0.6 -0.8</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rowSpan="2">
                  <a:txBody>
                    <a:bodyPr/>
                    <a:lstStyle/>
                    <a:p>
                      <a:endParaRPr lang="fi-FI" sz="1100">
                        <a:latin typeface="Calibri"/>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r>
              <a:tr h="370840">
                <a:tc>
                  <a:txBody>
                    <a:bodyPr/>
                    <a:lstStyle/>
                    <a:p>
                      <a:pPr algn="ctr">
                        <a:spcAft>
                          <a:spcPts val="0"/>
                        </a:spcAft>
                      </a:pPr>
                      <a:r>
                        <a:rPr lang="fi-FI" sz="900">
                          <a:solidFill>
                            <a:srgbClr val="000000"/>
                          </a:solidFill>
                          <a:latin typeface="Calibri"/>
                          <a:ea typeface="Times New Roman"/>
                          <a:cs typeface="Times New Roman"/>
                        </a:rPr>
                        <a:t>0.7 – 0.8</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vMerge="1">
                  <a:txBody>
                    <a:bodyPr/>
                    <a:lstStyle/>
                    <a:p>
                      <a:endParaRPr lang="fi-FI"/>
                    </a:p>
                  </a:txBody>
                  <a:tcPr/>
                </a:tc>
                <a:tc vMerge="1">
                  <a:txBody>
                    <a:bodyPr/>
                    <a:lstStyle/>
                    <a:p>
                      <a:endParaRPr lang="fi-FI"/>
                    </a:p>
                  </a:txBody>
                  <a:tcPr/>
                </a:tc>
                <a:tc>
                  <a:txBody>
                    <a:bodyPr/>
                    <a:lstStyle/>
                    <a:p>
                      <a:pPr algn="ctr">
                        <a:spcAft>
                          <a:spcPts val="0"/>
                        </a:spcAft>
                      </a:pPr>
                      <a:endParaRPr lang="en-US" sz="900">
                        <a:solidFill>
                          <a:srgbClr val="000000"/>
                        </a:solidFill>
                        <a:latin typeface="Calibri"/>
                        <a:ea typeface="Times New Roman"/>
                        <a:cs typeface="Times New Roman"/>
                      </a:endParaRPr>
                    </a:p>
                  </a:txBody>
                  <a:tcPr marL="44450" marR="44450" marT="0" marB="0"/>
                </a:tc>
              </a:tr>
              <a:tr h="370840">
                <a:tc>
                  <a:txBody>
                    <a:bodyPr/>
                    <a:lstStyle/>
                    <a:p>
                      <a:pPr algn="ctr">
                        <a:spcAft>
                          <a:spcPts val="0"/>
                        </a:spcAft>
                      </a:pPr>
                      <a:r>
                        <a:rPr lang="fi-FI" sz="900">
                          <a:solidFill>
                            <a:srgbClr val="000000"/>
                          </a:solidFill>
                          <a:latin typeface="Calibri"/>
                          <a:ea typeface="Times New Roman"/>
                          <a:cs typeface="Times New Roman"/>
                        </a:rPr>
                        <a:t>0.8 - 1.0</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a:txBody>
                    <a:bodyPr/>
                    <a:lstStyle/>
                    <a:p>
                      <a:pPr algn="ctr">
                        <a:spcAft>
                          <a:spcPts val="0"/>
                        </a:spcAft>
                      </a:pPr>
                      <a:r>
                        <a:rPr lang="fi-FI" sz="900">
                          <a:solidFill>
                            <a:srgbClr val="000000"/>
                          </a:solidFill>
                          <a:latin typeface="Calibri"/>
                          <a:ea typeface="Times New Roman"/>
                          <a:cs typeface="Times New Roman"/>
                        </a:rPr>
                        <a:t>Kuiva asfaltti</a:t>
                      </a:r>
                      <a:endParaRPr lang="fi-FI" sz="1200">
                        <a:latin typeface="Times New Roman"/>
                        <a:ea typeface="Times New Roman"/>
                        <a:cs typeface="Times New Roman"/>
                      </a:endParaRPr>
                    </a:p>
                  </a:txBody>
                  <a:tcPr marL="44450" marR="44450" marT="0" marB="0" anchor="ctr"/>
                </a:tc>
                <a:tc vMerge="1">
                  <a:txBody>
                    <a:bodyPr/>
                    <a:lstStyle/>
                    <a:p>
                      <a:endParaRPr lang="fi-FI"/>
                    </a:p>
                  </a:txBody>
                  <a:tcPr/>
                </a:tc>
                <a:tc>
                  <a:txBody>
                    <a:bodyPr/>
                    <a:lstStyle/>
                    <a:p>
                      <a:pPr algn="ctr">
                        <a:spcAft>
                          <a:spcPts val="0"/>
                        </a:spcAft>
                      </a:pPr>
                      <a:r>
                        <a:rPr lang="en-US" sz="900">
                          <a:solidFill>
                            <a:srgbClr val="000000"/>
                          </a:solidFill>
                          <a:latin typeface="Calibri"/>
                          <a:ea typeface="Times New Roman"/>
                          <a:cs typeface="Times New Roman"/>
                        </a:rPr>
                        <a:t>Märkä, paljas</a:t>
                      </a:r>
                      <a:endParaRPr lang="fi-FI" sz="1200">
                        <a:latin typeface="Times New Roman"/>
                        <a:ea typeface="Times New Roman"/>
                        <a:cs typeface="Times New Roman"/>
                      </a:endParaRPr>
                    </a:p>
                  </a:txBody>
                  <a:tcPr marL="44450" marR="44450" marT="0" marB="0"/>
                </a:tc>
              </a:tr>
              <a:tr h="370840">
                <a:tc>
                  <a:txBody>
                    <a:bodyPr/>
                    <a:lstStyle/>
                    <a:p>
                      <a:endParaRPr lang="fi-FI" sz="1100">
                        <a:latin typeface="Calibri"/>
                        <a:ea typeface="Times New Roman"/>
                        <a:cs typeface="Times New Roman"/>
                      </a:endParaRPr>
                    </a:p>
                  </a:txBody>
                  <a:tcPr marL="44450" marR="44450" marT="0" marB="0" anchor="ctr"/>
                </a:tc>
                <a:tc vMerge="1">
                  <a:txBody>
                    <a:bodyPr/>
                    <a:lstStyle/>
                    <a:p>
                      <a:endParaRPr lang="fi-FI"/>
                    </a:p>
                  </a:txBody>
                  <a:tcPr/>
                </a:tc>
                <a:tc>
                  <a:txBody>
                    <a:bodyPr/>
                    <a:lstStyle/>
                    <a:p>
                      <a:endParaRPr lang="fi-FI" sz="1100">
                        <a:latin typeface="Calibri"/>
                        <a:ea typeface="Times New Roman"/>
                        <a:cs typeface="Times New Roman"/>
                      </a:endParaRPr>
                    </a:p>
                  </a:txBody>
                  <a:tcPr marL="44450" marR="44450" marT="0" marB="0" anchor="ctr"/>
                </a:tc>
                <a:tc vMerge="1">
                  <a:txBody>
                    <a:bodyPr/>
                    <a:lstStyle/>
                    <a:p>
                      <a:endParaRPr lang="fi-FI"/>
                    </a:p>
                  </a:txBody>
                  <a:tcPr/>
                </a:tc>
                <a:tc>
                  <a:txBody>
                    <a:bodyPr/>
                    <a:lstStyle/>
                    <a:p>
                      <a:pPr algn="ctr">
                        <a:spcAft>
                          <a:spcPts val="0"/>
                        </a:spcAft>
                      </a:pPr>
                      <a:r>
                        <a:rPr lang="en-US" sz="900" dirty="0" err="1">
                          <a:solidFill>
                            <a:srgbClr val="000000"/>
                          </a:solidFill>
                          <a:latin typeface="Calibri"/>
                          <a:ea typeface="Times New Roman"/>
                          <a:cs typeface="Times New Roman"/>
                        </a:rPr>
                        <a:t>Kuiva</a:t>
                      </a:r>
                      <a:r>
                        <a:rPr lang="en-US" sz="900" dirty="0">
                          <a:solidFill>
                            <a:srgbClr val="000000"/>
                          </a:solidFill>
                          <a:latin typeface="Calibri"/>
                          <a:ea typeface="Times New Roman"/>
                          <a:cs typeface="Times New Roman"/>
                        </a:rPr>
                        <a:t>, </a:t>
                      </a:r>
                      <a:r>
                        <a:rPr lang="en-US" sz="900" dirty="0" err="1">
                          <a:solidFill>
                            <a:srgbClr val="000000"/>
                          </a:solidFill>
                          <a:latin typeface="Calibri"/>
                          <a:ea typeface="Times New Roman"/>
                          <a:cs typeface="Times New Roman"/>
                        </a:rPr>
                        <a:t>paljas</a:t>
                      </a:r>
                      <a:endParaRPr lang="fi-FI" sz="1200" dirty="0">
                        <a:latin typeface="Times New Roman"/>
                        <a:ea typeface="Times New Roman"/>
                        <a:cs typeface="Times New Roman"/>
                      </a:endParaRPr>
                    </a:p>
                  </a:txBody>
                  <a:tcPr marL="44450" marR="44450" marT="0" marB="0"/>
                </a:tc>
              </a:tr>
            </a:tbl>
          </a:graphicData>
        </a:graphic>
      </p:graphicFrame>
      <p:sp>
        <p:nvSpPr>
          <p:cNvPr id="4" name="Tekstin paikkamerkki 3"/>
          <p:cNvSpPr>
            <a:spLocks noGrp="1"/>
          </p:cNvSpPr>
          <p:nvPr>
            <p:ph type="body" sz="quarter" idx="13"/>
          </p:nvPr>
        </p:nvSpPr>
        <p:spPr>
          <a:xfrm>
            <a:off x="6635880" y="6481080"/>
            <a:ext cx="45719" cy="376920"/>
          </a:xfrm>
        </p:spPr>
        <p:txBody>
          <a:bodyPr/>
          <a:lstStyle/>
          <a:p>
            <a:endParaRPr lang="fi-FI" dirty="0"/>
          </a:p>
        </p:txBody>
      </p:sp>
      <p:sp>
        <p:nvSpPr>
          <p:cNvPr id="5" name="Tekstin paikkamerkki 4"/>
          <p:cNvSpPr>
            <a:spLocks noGrp="1"/>
          </p:cNvSpPr>
          <p:nvPr>
            <p:ph type="body" sz="quarter" idx="14"/>
          </p:nvPr>
        </p:nvSpPr>
        <p:spPr>
          <a:xfrm flipH="1">
            <a:off x="8560799" y="6481080"/>
            <a:ext cx="45719" cy="45719"/>
          </a:xfrm>
        </p:spPr>
        <p:txBody>
          <a:bodyPr/>
          <a:lstStyle/>
          <a:p>
            <a:endParaRPr lang="fi-FI"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3.2 Hoidon vastuut</a:t>
            </a:r>
            <a:endParaRPr lang="fi-FI" dirty="0"/>
          </a:p>
        </p:txBody>
      </p:sp>
      <p:sp>
        <p:nvSpPr>
          <p:cNvPr id="3" name="Sisällön paikkamerkki 2"/>
          <p:cNvSpPr>
            <a:spLocks noGrp="1"/>
          </p:cNvSpPr>
          <p:nvPr>
            <p:ph idx="1"/>
          </p:nvPr>
        </p:nvSpPr>
        <p:spPr/>
        <p:txBody>
          <a:bodyPr>
            <a:normAutofit fontScale="70000" lnSpcReduction="20000"/>
          </a:bodyPr>
          <a:lstStyle/>
          <a:p>
            <a:r>
              <a:rPr lang="fi-FI" dirty="0" smtClean="0"/>
              <a:t>Vastuu omasta turvallisuudesta on liikenteessä ensisijaisesti jokaisella liikkujalla </a:t>
            </a:r>
            <a:r>
              <a:rPr lang="fi-FI" dirty="0" smtClean="0"/>
              <a:t>itsellään</a:t>
            </a:r>
          </a:p>
          <a:p>
            <a:r>
              <a:rPr lang="fi-FI" dirty="0" smtClean="0"/>
              <a:t>Helsingissä Rakennusvirasto vastaa kevyen liikenteen väylillä syntyneistä vahingoista, jos katu ei ole liikennettä tyydyttävässä </a:t>
            </a:r>
            <a:r>
              <a:rPr lang="fi-FI" dirty="0" smtClean="0"/>
              <a:t>kunnossa</a:t>
            </a:r>
          </a:p>
          <a:p>
            <a:r>
              <a:rPr lang="fi-FI" dirty="0" smtClean="0"/>
              <a:t>Vastuu perustuu lakiin kadun ja yleisten alueiden kunnossapidosta, jonka mukaan katu on pidettävä liikenteen tarpeiden edellyttämässä tyydyttävässä </a:t>
            </a:r>
            <a:r>
              <a:rPr lang="fi-FI" dirty="0" smtClean="0"/>
              <a:t>kunnossa</a:t>
            </a:r>
          </a:p>
          <a:p>
            <a:r>
              <a:rPr lang="fi-FI" dirty="0" smtClean="0"/>
              <a:t>Kadunpitäjällä tulee myös olla kohtuullinen aika havaitun puutteellisuuden </a:t>
            </a:r>
            <a:r>
              <a:rPr lang="fi-FI" dirty="0" smtClean="0"/>
              <a:t>poistamiseen</a:t>
            </a:r>
          </a:p>
          <a:p>
            <a:r>
              <a:rPr lang="fi-FI" dirty="0" smtClean="0"/>
              <a:t>Talvella vastuu käsittää </a:t>
            </a:r>
            <a:r>
              <a:rPr lang="fi-FI" dirty="0" smtClean="0"/>
              <a:t>lumen </a:t>
            </a:r>
            <a:r>
              <a:rPr lang="fi-FI" dirty="0" smtClean="0"/>
              <a:t>ja jään poistamisen, kadun pinnan pitämisen tasaisena, liukkauden torjumisen, liukkauden torjuntaan käytetyn kiviaineksen poistamisen sekä katuojien, sadevesikourujen ja -kaivojen avoinna </a:t>
            </a:r>
            <a:r>
              <a:rPr lang="fi-FI" dirty="0" smtClean="0"/>
              <a:t>pitämisen</a:t>
            </a:r>
          </a:p>
          <a:p>
            <a:r>
              <a:rPr lang="fi-FI" dirty="0" smtClean="0"/>
              <a:t>Kadunpitäjä ei kuitenkaan korvaa kaikissa tapauksissa syntyneitä </a:t>
            </a:r>
            <a:r>
              <a:rPr lang="fi-FI" dirty="0" smtClean="0"/>
              <a:t>vahinkoja. Edellytyksenä </a:t>
            </a:r>
            <a:r>
              <a:rPr lang="fi-FI" dirty="0" smtClean="0"/>
              <a:t>on, että hoito on tehty virheellisesti tai huolimattomasti tai jotain tavanomaiseen tienhoitoon kuuluvaa on jätetty kokonaan tai osittain tekemättä</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3.2 Hoidon vastuut</a:t>
            </a:r>
            <a:endParaRPr lang="fi-FI" dirty="0"/>
          </a:p>
        </p:txBody>
      </p:sp>
      <p:graphicFrame>
        <p:nvGraphicFramePr>
          <p:cNvPr id="6" name="Sisällön paikkamerkki 5"/>
          <p:cNvGraphicFramePr>
            <a:graphicFrameLocks noGrp="1"/>
          </p:cNvGraphicFramePr>
          <p:nvPr>
            <p:ph idx="1"/>
          </p:nvPr>
        </p:nvGraphicFramePr>
        <p:xfrm>
          <a:off x="573089" y="1584324"/>
          <a:ext cx="7743330" cy="3500859"/>
        </p:xfrm>
        <a:graphic>
          <a:graphicData uri="http://schemas.openxmlformats.org/drawingml/2006/table">
            <a:tbl>
              <a:tblPr firstRow="1" bandRow="1">
                <a:tableStyleId>{5C22544A-7EE6-4342-B048-85BDC9FD1C3A}</a:tableStyleId>
              </a:tblPr>
              <a:tblGrid>
                <a:gridCol w="874890"/>
                <a:gridCol w="673777"/>
                <a:gridCol w="774333"/>
                <a:gridCol w="774333"/>
                <a:gridCol w="774333"/>
                <a:gridCol w="774333"/>
                <a:gridCol w="774333"/>
                <a:gridCol w="774333"/>
                <a:gridCol w="1548665"/>
              </a:tblGrid>
              <a:tr h="653613">
                <a:tc>
                  <a:txBody>
                    <a:bodyPr/>
                    <a:lstStyle/>
                    <a:p>
                      <a:pPr algn="l"/>
                      <a:endParaRPr lang="fi-FI" sz="1100" dirty="0">
                        <a:latin typeface="Calibri"/>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-02</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-03</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-04</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-05</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-06</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-07</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a:solidFill>
                            <a:srgbClr val="000000"/>
                          </a:solidFill>
                          <a:latin typeface="Calibri"/>
                          <a:ea typeface="Times New Roman"/>
                          <a:cs typeface="Times New Roman"/>
                        </a:rPr>
                        <a:t>-08</a:t>
                      </a:r>
                      <a:endParaRPr lang="fi-FI" sz="1200">
                        <a:latin typeface="Times New Roman"/>
                        <a:ea typeface="Times New Roman"/>
                        <a:cs typeface="Times New Roman"/>
                      </a:endParaRPr>
                    </a:p>
                  </a:txBody>
                  <a:tcPr marL="44450" marR="44450" marT="0" marB="0" anchor="ctr"/>
                </a:tc>
                <a:tc>
                  <a:txBody>
                    <a:bodyPr/>
                    <a:lstStyle/>
                    <a:p>
                      <a:pPr algn="just">
                        <a:spcAft>
                          <a:spcPts val="0"/>
                        </a:spcAft>
                      </a:pPr>
                      <a:r>
                        <a:rPr lang="fi-FI" sz="1100" dirty="0">
                          <a:solidFill>
                            <a:srgbClr val="000000"/>
                          </a:solidFill>
                          <a:latin typeface="Calibri"/>
                          <a:ea typeface="Times New Roman"/>
                          <a:cs typeface="Times New Roman"/>
                        </a:rPr>
                        <a:t>-09</a:t>
                      </a:r>
                      <a:endParaRPr lang="fi-FI" sz="1200" dirty="0">
                        <a:latin typeface="Times New Roman"/>
                        <a:ea typeface="Times New Roman"/>
                        <a:cs typeface="Times New Roman"/>
                      </a:endParaRPr>
                    </a:p>
                  </a:txBody>
                  <a:tcPr marL="44450" marR="44450" marT="0" marB="0" anchor="ctr"/>
                </a:tc>
              </a:tr>
              <a:tr h="886407">
                <a:tc>
                  <a:txBody>
                    <a:bodyPr/>
                    <a:lstStyle/>
                    <a:p>
                      <a:pPr algn="just">
                        <a:spcAft>
                          <a:spcPts val="0"/>
                        </a:spcAft>
                      </a:pPr>
                      <a:r>
                        <a:rPr lang="fi-FI" sz="1100">
                          <a:solidFill>
                            <a:srgbClr val="000000"/>
                          </a:solidFill>
                          <a:latin typeface="Calibri"/>
                          <a:ea typeface="Times New Roman"/>
                          <a:cs typeface="Times New Roman"/>
                        </a:rPr>
                        <a:t>Hakemusten</a:t>
                      </a:r>
                      <a:br>
                        <a:rPr lang="fi-FI" sz="1100">
                          <a:solidFill>
                            <a:srgbClr val="000000"/>
                          </a:solidFill>
                          <a:latin typeface="Calibri"/>
                          <a:ea typeface="Times New Roman"/>
                          <a:cs typeface="Times New Roman"/>
                        </a:rPr>
                      </a:br>
                      <a:r>
                        <a:rPr lang="fi-FI" sz="1100">
                          <a:solidFill>
                            <a:srgbClr val="000000"/>
                          </a:solidFill>
                          <a:latin typeface="Calibri"/>
                          <a:ea typeface="Times New Roman"/>
                          <a:cs typeface="Times New Roman"/>
                        </a:rPr>
                        <a:t>määrä</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142</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150</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171</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159</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114</a:t>
                      </a:r>
                      <a:br>
                        <a:rPr lang="fi-FI" sz="1100">
                          <a:solidFill>
                            <a:srgbClr val="000000"/>
                          </a:solidFill>
                          <a:latin typeface="Calibri"/>
                          <a:ea typeface="Times New Roman"/>
                          <a:cs typeface="Times New Roman"/>
                        </a:rPr>
                      </a:br>
                      <a:r>
                        <a:rPr lang="fi-FI" sz="1100">
                          <a:solidFill>
                            <a:srgbClr val="000000"/>
                          </a:solidFill>
                          <a:latin typeface="Calibri"/>
                          <a:ea typeface="Times New Roman"/>
                          <a:cs typeface="Times New Roman"/>
                        </a:rPr>
                        <a:t> (lauha talvi)</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102</a:t>
                      </a:r>
                      <a:br>
                        <a:rPr lang="fi-FI" sz="1100">
                          <a:solidFill>
                            <a:srgbClr val="000000"/>
                          </a:solidFill>
                          <a:latin typeface="Calibri"/>
                          <a:ea typeface="Times New Roman"/>
                          <a:cs typeface="Times New Roman"/>
                        </a:rPr>
                      </a:br>
                      <a:r>
                        <a:rPr lang="fi-FI" sz="1100">
                          <a:solidFill>
                            <a:srgbClr val="000000"/>
                          </a:solidFill>
                          <a:latin typeface="Calibri"/>
                          <a:ea typeface="Times New Roman"/>
                          <a:cs typeface="Times New Roman"/>
                        </a:rPr>
                        <a:t>(lauha talvi)</a:t>
                      </a:r>
                      <a:endParaRPr lang="fi-FI" sz="1200">
                        <a:latin typeface="Times New Roman"/>
                        <a:ea typeface="Times New Roman"/>
                        <a:cs typeface="Times New Roman"/>
                      </a:endParaRPr>
                    </a:p>
                  </a:txBody>
                  <a:tcPr marL="44450" marR="44450" marT="0" marB="0" anchor="ctr"/>
                </a:tc>
                <a:tc>
                  <a:txBody>
                    <a:bodyPr/>
                    <a:lstStyle/>
                    <a:p>
                      <a:pPr algn="ctr">
                        <a:spcAft>
                          <a:spcPts val="0"/>
                        </a:spcAft>
                      </a:pPr>
                      <a:endParaRPr lang="en-US" sz="1200">
                        <a:latin typeface="Times New Roman"/>
                        <a:ea typeface="Times New Roman"/>
                        <a:cs typeface="Times New Roman"/>
                      </a:endParaRPr>
                    </a:p>
                    <a:p>
                      <a:pPr algn="ctr">
                        <a:spcAft>
                          <a:spcPts val="0"/>
                        </a:spcAft>
                      </a:pPr>
                      <a:r>
                        <a:rPr lang="en-US" sz="1200">
                          <a:latin typeface="Times New Roman"/>
                          <a:ea typeface="Times New Roman"/>
                          <a:cs typeface="Times New Roman"/>
                        </a:rPr>
                        <a:t>*</a:t>
                      </a:r>
                      <a:endParaRPr lang="fi-FI" sz="1200">
                        <a:latin typeface="Times New Roman"/>
                        <a:ea typeface="Times New Roman"/>
                        <a:cs typeface="Times New Roman"/>
                      </a:endParaRPr>
                    </a:p>
                  </a:txBody>
                  <a:tcPr marL="44450" marR="44450" marT="0" marB="0"/>
                </a:tc>
                <a:tc>
                  <a:txBody>
                    <a:bodyPr/>
                    <a:lstStyle/>
                    <a:p>
                      <a:pPr algn="ctr">
                        <a:spcAft>
                          <a:spcPts val="0"/>
                        </a:spcAft>
                      </a:pPr>
                      <a:endParaRPr lang="en-US" sz="1200">
                        <a:latin typeface="Times New Roman"/>
                        <a:ea typeface="Times New Roman"/>
                        <a:cs typeface="Times New Roman"/>
                      </a:endParaRPr>
                    </a:p>
                    <a:p>
                      <a:pPr algn="ctr">
                        <a:spcAft>
                          <a:spcPts val="0"/>
                        </a:spcAft>
                      </a:pPr>
                      <a:r>
                        <a:rPr lang="en-US" sz="1200">
                          <a:latin typeface="Times New Roman"/>
                          <a:ea typeface="Times New Roman"/>
                          <a:cs typeface="Times New Roman"/>
                        </a:rPr>
                        <a:t>*</a:t>
                      </a:r>
                      <a:endParaRPr lang="fi-FI" sz="1200">
                        <a:latin typeface="Times New Roman"/>
                        <a:ea typeface="Times New Roman"/>
                        <a:cs typeface="Times New Roman"/>
                      </a:endParaRPr>
                    </a:p>
                  </a:txBody>
                  <a:tcPr marL="44450" marR="44450" marT="0" marB="0"/>
                </a:tc>
              </a:tr>
              <a:tr h="653613">
                <a:tc>
                  <a:txBody>
                    <a:bodyPr/>
                    <a:lstStyle/>
                    <a:p>
                      <a:pPr algn="just">
                        <a:spcAft>
                          <a:spcPts val="0"/>
                        </a:spcAft>
                      </a:pPr>
                      <a:r>
                        <a:rPr lang="fi-FI" sz="1100">
                          <a:solidFill>
                            <a:srgbClr val="000000"/>
                          </a:solidFill>
                          <a:latin typeface="Calibri"/>
                          <a:ea typeface="Times New Roman"/>
                          <a:cs typeface="Times New Roman"/>
                        </a:rPr>
                        <a:t>Maksetut (kpl)</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53</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48</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155</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dirty="0">
                          <a:solidFill>
                            <a:srgbClr val="000000"/>
                          </a:solidFill>
                          <a:latin typeface="Calibri"/>
                          <a:ea typeface="Times New Roman"/>
                          <a:cs typeface="Times New Roman"/>
                        </a:rPr>
                        <a:t>211</a:t>
                      </a:r>
                      <a:endParaRPr lang="fi-FI" sz="1200" dirty="0">
                        <a:latin typeface="Times New Roman"/>
                        <a:ea typeface="Times New Roman"/>
                        <a:cs typeface="Times New Roman"/>
                      </a:endParaRPr>
                    </a:p>
                  </a:txBody>
                  <a:tcPr marL="44450" marR="44450" marT="0" marB="0" anchor="ctr"/>
                </a:tc>
              </a:tr>
              <a:tr h="653613">
                <a:tc>
                  <a:txBody>
                    <a:bodyPr/>
                    <a:lstStyle/>
                    <a:p>
                      <a:pPr algn="just">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306000</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284000</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218000</a:t>
                      </a:r>
                      <a:endParaRPr lang="fi-FI" sz="1200">
                        <a:latin typeface="Times New Roman"/>
                        <a:ea typeface="Times New Roman"/>
                        <a:cs typeface="Times New Roman"/>
                      </a:endParaRPr>
                    </a:p>
                  </a:txBody>
                  <a:tcPr marL="44450" marR="44450" marT="0" marB="0" anchor="ctr"/>
                </a:tc>
                <a:tc>
                  <a:txBody>
                    <a:bodyPr/>
                    <a:lstStyle/>
                    <a:p>
                      <a:pPr algn="ctr">
                        <a:spcAft>
                          <a:spcPts val="0"/>
                        </a:spcAft>
                      </a:pPr>
                      <a:r>
                        <a:rPr lang="fi-FI" sz="1100">
                          <a:solidFill>
                            <a:srgbClr val="000000"/>
                          </a:solidFill>
                          <a:latin typeface="Calibri"/>
                          <a:ea typeface="Times New Roman"/>
                          <a:cs typeface="Times New Roman"/>
                        </a:rPr>
                        <a:t>364000</a:t>
                      </a:r>
                      <a:endParaRPr lang="fi-FI" sz="1200">
                        <a:latin typeface="Times New Roman"/>
                        <a:ea typeface="Times New Roman"/>
                        <a:cs typeface="Times New Roman"/>
                      </a:endParaRPr>
                    </a:p>
                  </a:txBody>
                  <a:tcPr marL="44450" marR="44450" marT="0" marB="0" anchor="ctr"/>
                </a:tc>
              </a:tr>
              <a:tr h="653613">
                <a:tc gridSpan="9">
                  <a:txBody>
                    <a:bodyPr/>
                    <a:lstStyle/>
                    <a:p>
                      <a:pPr algn="l">
                        <a:spcAft>
                          <a:spcPts val="0"/>
                        </a:spcAft>
                      </a:pPr>
                      <a:r>
                        <a:rPr lang="fi-FI" sz="1200" dirty="0">
                          <a:latin typeface="Times New Roman"/>
                          <a:ea typeface="Times New Roman"/>
                          <a:cs typeface="Times New Roman"/>
                        </a:rPr>
                        <a:t>* = ei tietoa</a:t>
                      </a:r>
                    </a:p>
                  </a:txBody>
                  <a:tcPr marL="44450" marR="44450" marT="0" marB="0"/>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r>
            </a:tbl>
          </a:graphicData>
        </a:graphic>
      </p:graphicFrame>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3.2 Hoidon vastuut</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graphicFrame>
        <p:nvGraphicFramePr>
          <p:cNvPr id="6" name="Sisällön paikkamerkki 5"/>
          <p:cNvGraphicFramePr>
            <a:graphicFrameLocks noGrp="1"/>
          </p:cNvGraphicFramePr>
          <p:nvPr>
            <p:ph idx="1"/>
          </p:nvPr>
        </p:nvGraphicFramePr>
        <p:xfrm>
          <a:off x="573088" y="1584325"/>
          <a:ext cx="7988300" cy="41354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3.3 Laadunvalvonta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7" name="Sisällön paikkamerkki 6"/>
          <p:cNvSpPr>
            <a:spLocks noGrp="1"/>
          </p:cNvSpPr>
          <p:nvPr>
            <p:ph idx="1"/>
          </p:nvPr>
        </p:nvSpPr>
        <p:spPr/>
        <p:txBody>
          <a:bodyPr/>
          <a:lstStyle/>
          <a:p>
            <a:r>
              <a:rPr lang="fi-FI" dirty="0" smtClean="0"/>
              <a:t>Tuottajalta edellytetään laatusuunnitelmaa ja </a:t>
            </a:r>
            <a:r>
              <a:rPr lang="fi-FI" dirty="0" smtClean="0"/>
              <a:t>turvallisuussuunnitelmaa</a:t>
            </a:r>
          </a:p>
          <a:p>
            <a:r>
              <a:rPr lang="fi-FI" dirty="0" smtClean="0"/>
              <a:t>Lakisääteinen </a:t>
            </a:r>
            <a:r>
              <a:rPr lang="fi-FI" dirty="0" smtClean="0"/>
              <a:t>työmaapäiväkirja, johon tuottaja kirjaa alueittain toimenpiteisiin liittyvät tiedot ja </a:t>
            </a:r>
            <a:r>
              <a:rPr lang="fi-FI" dirty="0" smtClean="0"/>
              <a:t>kelit</a:t>
            </a:r>
          </a:p>
          <a:p>
            <a:r>
              <a:rPr lang="fi-FI" dirty="0" smtClean="0"/>
              <a:t>Tuottaja suorittaa myös tarkastuksia ja raportoi omaa ja mahdollisten aliurakoitsijoiden työtä koskevat laadun </a:t>
            </a:r>
            <a:r>
              <a:rPr lang="fi-FI" dirty="0" smtClean="0"/>
              <a:t>alitukset</a:t>
            </a:r>
          </a:p>
          <a:p>
            <a:r>
              <a:rPr lang="fi-FI" dirty="0" smtClean="0"/>
              <a:t>Tilaajan laadunseurannassa yhtenä toimenpiteenä ovat pistokokeet</a:t>
            </a:r>
            <a:endParaRPr lang="fi-FI" dirty="0"/>
          </a:p>
        </p:txBody>
      </p:sp>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3.4 Hiekoitusmateriaalit ja niiden määrät</a:t>
            </a:r>
            <a:endParaRPr lang="fi-FI" dirty="0"/>
          </a:p>
        </p:txBody>
      </p:sp>
      <p:sp>
        <p:nvSpPr>
          <p:cNvPr id="3" name="Sisällön paikkamerkki 2"/>
          <p:cNvSpPr>
            <a:spLocks noGrp="1"/>
          </p:cNvSpPr>
          <p:nvPr>
            <p:ph idx="1"/>
          </p:nvPr>
        </p:nvSpPr>
        <p:spPr/>
        <p:txBody>
          <a:bodyPr>
            <a:normAutofit fontScale="92500" lnSpcReduction="10000"/>
          </a:bodyPr>
          <a:lstStyle/>
          <a:p>
            <a:r>
              <a:rPr lang="fi-FI" dirty="0" smtClean="0"/>
              <a:t>Hiekoitus on yleisin liukkaudentorjunnan toimenpide kevyen liikenteen väylillä </a:t>
            </a:r>
            <a:r>
              <a:rPr lang="fi-FI" dirty="0" smtClean="0"/>
              <a:t>Helsingissä</a:t>
            </a:r>
          </a:p>
          <a:p>
            <a:r>
              <a:rPr lang="fi-FI" dirty="0" smtClean="0"/>
              <a:t>Hiekoituksella tarkoitetaan Helsingissä sepelin ja hiekan </a:t>
            </a:r>
            <a:r>
              <a:rPr lang="fi-FI" dirty="0" smtClean="0"/>
              <a:t>levitystä</a:t>
            </a:r>
          </a:p>
          <a:p>
            <a:r>
              <a:rPr lang="fi-FI" dirty="0" smtClean="0"/>
              <a:t>Pääasiallisesti kevyen liikenteen väylillä käytetään pesuseulottua sepeliä, jonka rakeisuus on 3/5,6 </a:t>
            </a:r>
            <a:r>
              <a:rPr lang="fi-FI" dirty="0" smtClean="0"/>
              <a:t>mm</a:t>
            </a:r>
          </a:p>
          <a:p>
            <a:r>
              <a:rPr lang="fi-FI" dirty="0" smtClean="0"/>
              <a:t>Toinen, yleisemmin ajoradoilla liukkaudentorjunnassa, käytettävistä hiekoitusmateriaaleista on hiekoitushiekka, joka on reakooltaan 1/5,6 </a:t>
            </a:r>
            <a:r>
              <a:rPr lang="fi-FI" dirty="0" smtClean="0"/>
              <a:t>mm</a:t>
            </a:r>
          </a:p>
          <a:p>
            <a:r>
              <a:rPr lang="fi-FI" dirty="0" smtClean="0"/>
              <a:t>Hiekoituksessa käytettävän materiaalin valinta ja määrän arviointi perustuvat pitkälti kokemukseen erilaisista materiaaleista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3.4 Hiekoitusmateriaalit ja niiden määrät</a:t>
            </a:r>
            <a:endParaRPr lang="fi-FI" dirty="0"/>
          </a:p>
        </p:txBody>
      </p:sp>
      <p:sp>
        <p:nvSpPr>
          <p:cNvPr id="8" name="Tekstin paikkamerkki 7"/>
          <p:cNvSpPr>
            <a:spLocks noGrp="1"/>
          </p:cNvSpPr>
          <p:nvPr>
            <p:ph type="body" sz="quarter" idx="13"/>
          </p:nvPr>
        </p:nvSpPr>
        <p:spPr/>
        <p:txBody>
          <a:bodyPr/>
          <a:lstStyle/>
          <a:p>
            <a:r>
              <a:rPr lang="fi-FI" dirty="0" smtClean="0"/>
              <a:t>5.10.2010</a:t>
            </a:r>
            <a:endParaRPr lang="fi-FI" dirty="0"/>
          </a:p>
        </p:txBody>
      </p:sp>
      <p:sp>
        <p:nvSpPr>
          <p:cNvPr id="10" name="Sisällön paikkamerkki 9"/>
          <p:cNvSpPr>
            <a:spLocks noGrp="1"/>
          </p:cNvSpPr>
          <p:nvPr>
            <p:ph sz="half" idx="1"/>
          </p:nvPr>
        </p:nvSpPr>
        <p:spPr/>
        <p:txBody>
          <a:bodyPr/>
          <a:lstStyle/>
          <a:p>
            <a:r>
              <a:rPr lang="fi-FI" dirty="0" smtClean="0"/>
              <a:t>Tiehallinto on määrittänyt liukkaalle kelille riittävää hiekoituksen määrää ja päätynyt siihen, ettei sepeliä kannata levittää yli 300g/m²</a:t>
            </a:r>
            <a:endParaRPr lang="fi-FI" dirty="0"/>
          </a:p>
        </p:txBody>
      </p:sp>
      <p:pic>
        <p:nvPicPr>
          <p:cNvPr id="11" name="Sisällön paikkamerkki 5"/>
          <p:cNvPicPr>
            <a:picLocks noGrp="1"/>
          </p:cNvPicPr>
          <p:nvPr>
            <p:ph sz="half" idx="2"/>
          </p:nvPr>
        </p:nvPicPr>
        <p:blipFill>
          <a:blip r:embed="rId2" cstate="print"/>
          <a:stretch>
            <a:fillRect/>
          </a:stretch>
        </p:blipFill>
        <p:spPr bwMode="auto">
          <a:xfrm>
            <a:off x="4572000" y="1628800"/>
            <a:ext cx="3924300" cy="2880320"/>
          </a:xfrm>
          <a:prstGeom prst="rect">
            <a:avLst/>
          </a:prstGeom>
          <a:noFill/>
          <a:ln w="9525">
            <a:noFill/>
            <a:miter lim="800000"/>
            <a:headEnd/>
            <a:tailEnd/>
          </a:ln>
        </p:spPr>
      </p:pic>
      <p:sp>
        <p:nvSpPr>
          <p:cNvPr id="12"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3.4 Hiekoitusmateriaalit ja niiden määrät</a:t>
            </a:r>
            <a:endParaRPr lang="fi-FI" dirty="0"/>
          </a:p>
        </p:txBody>
      </p:sp>
      <p:sp>
        <p:nvSpPr>
          <p:cNvPr id="3" name="Sisällön paikkamerkki 2"/>
          <p:cNvSpPr>
            <a:spLocks noGrp="1"/>
          </p:cNvSpPr>
          <p:nvPr>
            <p:ph sz="half" idx="1"/>
          </p:nvPr>
        </p:nvSpPr>
        <p:spPr/>
        <p:txBody>
          <a:bodyPr>
            <a:normAutofit lnSpcReduction="10000"/>
          </a:bodyPr>
          <a:lstStyle/>
          <a:p>
            <a:r>
              <a:rPr lang="fi-FI" dirty="0" smtClean="0"/>
              <a:t>Norjan tiehallinto (NPRA) on selvittänyt hiekoittamisesta liukkaalla kelillä saatavia </a:t>
            </a:r>
            <a:r>
              <a:rPr lang="fi-FI" dirty="0" smtClean="0"/>
              <a:t>hyötyjä</a:t>
            </a:r>
          </a:p>
          <a:p>
            <a:r>
              <a:rPr lang="fi-FI" dirty="0" smtClean="0"/>
              <a:t>Tutkimukset osoittivat kuivan hiekan levittämisellä saatavan kitka-arvon parannusta 0.05 – 0.1 joskin vaikutus jää </a:t>
            </a:r>
            <a:r>
              <a:rPr lang="fi-FI" dirty="0" smtClean="0"/>
              <a:t>lyhytaikaiseksi</a:t>
            </a:r>
          </a:p>
          <a:p>
            <a:r>
              <a:rPr lang="fi-FI" dirty="0" smtClean="0"/>
              <a:t>Lämmittämällä saadaan vähennettyä levitettävän hiekan tarvetta, sillä </a:t>
            </a:r>
            <a:r>
              <a:rPr lang="fi-FI" dirty="0" smtClean="0"/>
              <a:t>jo </a:t>
            </a:r>
            <a:r>
              <a:rPr lang="fi-FI" dirty="0" smtClean="0"/>
              <a:t>pienemmillä määrillä päästävän hyviin tuloksiin</a:t>
            </a:r>
            <a:endParaRPr lang="fi-FI" dirty="0"/>
          </a:p>
        </p:txBody>
      </p:sp>
      <p:sp>
        <p:nvSpPr>
          <p:cNvPr id="5" name="Tekstin paikkamerkki 4"/>
          <p:cNvSpPr>
            <a:spLocks noGrp="1"/>
          </p:cNvSpPr>
          <p:nvPr>
            <p:ph type="body" sz="quarter" idx="13"/>
          </p:nvPr>
        </p:nvSpPr>
        <p:spPr/>
        <p:txBody>
          <a:bodyPr/>
          <a:lstStyle/>
          <a:p>
            <a:r>
              <a:rPr lang="fi-FI" dirty="0" smtClean="0"/>
              <a:t>5.10.2010</a:t>
            </a:r>
          </a:p>
          <a:p>
            <a:endParaRPr lang="fi-FI" dirty="0"/>
          </a:p>
        </p:txBody>
      </p:sp>
      <p:pic>
        <p:nvPicPr>
          <p:cNvPr id="7" name="Sisällön paikkamerkki 6" descr="r630a.PNG"/>
          <p:cNvPicPr>
            <a:picLocks noGrp="1"/>
          </p:cNvPicPr>
          <p:nvPr>
            <p:ph sz="half" idx="2"/>
          </p:nvPr>
        </p:nvPicPr>
        <p:blipFill>
          <a:blip r:embed="rId2" cstate="print"/>
          <a:srcRect/>
          <a:stretch>
            <a:fillRect/>
          </a:stretch>
        </p:blipFill>
        <p:spPr bwMode="auto">
          <a:xfrm>
            <a:off x="4648200" y="1916832"/>
            <a:ext cx="3924300" cy="3456384"/>
          </a:xfrm>
          <a:prstGeom prst="rect">
            <a:avLst/>
          </a:prstGeom>
          <a:noFill/>
          <a:ln w="9525">
            <a:noFill/>
            <a:miter lim="800000"/>
            <a:headEnd/>
            <a:tailEnd/>
          </a:ln>
        </p:spPr>
      </p:pic>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3.4 Hiekoitusmateriaalit ja niiden määrät</a:t>
            </a:r>
            <a:endParaRPr lang="fi-FI" dirty="0"/>
          </a:p>
        </p:txBody>
      </p:sp>
      <p:sp>
        <p:nvSpPr>
          <p:cNvPr id="3" name="Sisällön paikkamerkki 2"/>
          <p:cNvSpPr>
            <a:spLocks noGrp="1"/>
          </p:cNvSpPr>
          <p:nvPr>
            <p:ph sz="half" idx="1"/>
          </p:nvPr>
        </p:nvSpPr>
        <p:spPr/>
        <p:txBody>
          <a:bodyPr>
            <a:normAutofit fontScale="85000" lnSpcReduction="20000"/>
          </a:bodyPr>
          <a:lstStyle/>
          <a:p>
            <a:endParaRPr lang="fi-FI" dirty="0" smtClean="0"/>
          </a:p>
          <a:p>
            <a:r>
              <a:rPr lang="fi-FI" dirty="0" smtClean="0"/>
              <a:t>Helsingin kaupungin rakennusviraston omassa tutkimuksessa määrittämä kevyen liikenteen väylien hiekoituksen suositus on välillä 100 – 250 g/m²</a:t>
            </a:r>
          </a:p>
          <a:p>
            <a:r>
              <a:rPr lang="fi-FI" dirty="0" smtClean="0"/>
              <a:t>Hiekoitus tapahtuu yleensä silmämääräisen arvion perusteella</a:t>
            </a:r>
          </a:p>
          <a:p>
            <a:r>
              <a:rPr lang="fi-FI" dirty="0" smtClean="0"/>
              <a:t>Kovinkaan </a:t>
            </a:r>
            <a:r>
              <a:rPr lang="fi-FI" dirty="0" smtClean="0"/>
              <a:t>monessa hiekoittimessa </a:t>
            </a:r>
            <a:r>
              <a:rPr lang="fi-FI" dirty="0" smtClean="0"/>
              <a:t>ei ole </a:t>
            </a:r>
            <a:r>
              <a:rPr lang="fi-FI" dirty="0" smtClean="0"/>
              <a:t>tarkkaa määrän säätöä ja niissäkin, joissa sellainen </a:t>
            </a:r>
            <a:r>
              <a:rPr lang="fi-FI" dirty="0" smtClean="0"/>
              <a:t>on, ovat todelliset </a:t>
            </a:r>
            <a:r>
              <a:rPr lang="fi-FI" dirty="0" smtClean="0"/>
              <a:t>hiekoitusmäärät useimmiten poikkeavia </a:t>
            </a:r>
            <a:r>
              <a:rPr lang="fi-FI" dirty="0" smtClean="0"/>
              <a:t>ilmoitetusta</a:t>
            </a:r>
          </a:p>
          <a:p>
            <a:r>
              <a:rPr lang="fi-FI" dirty="0" smtClean="0"/>
              <a:t>Toinen merkittävä tekijä pyrittäessä tasalaatuiseen liukkaudentorjuntaan kevyen liikenteen väylillä on oikean ajonopeuden noudattaminen</a:t>
            </a:r>
            <a:endParaRPr lang="fi-FI" dirty="0"/>
          </a:p>
        </p:txBody>
      </p:sp>
      <p:sp>
        <p:nvSpPr>
          <p:cNvPr id="5" name="Tekstin paikkamerkki 4"/>
          <p:cNvSpPr>
            <a:spLocks noGrp="1"/>
          </p:cNvSpPr>
          <p:nvPr>
            <p:ph type="body" sz="quarter" idx="13"/>
          </p:nvPr>
        </p:nvSpPr>
        <p:spPr/>
        <p:txBody>
          <a:bodyPr/>
          <a:lstStyle/>
          <a:p>
            <a:r>
              <a:rPr lang="fi-FI" dirty="0" smtClean="0"/>
              <a:t>5.10.2010</a:t>
            </a:r>
          </a:p>
          <a:p>
            <a:endParaRPr lang="fi-FI" dirty="0"/>
          </a:p>
        </p:txBody>
      </p:sp>
      <p:pic>
        <p:nvPicPr>
          <p:cNvPr id="7" name="Sisällön paikkamerkki 6" descr="C:\Users\KJE\AppData\Local\Microsoft\Windows\Temporary Internet Files\Content.Word\IMG_8347.jpg"/>
          <p:cNvPicPr>
            <a:picLocks noGrp="1"/>
          </p:cNvPicPr>
          <p:nvPr>
            <p:ph sz="half" idx="2"/>
          </p:nvPr>
        </p:nvPicPr>
        <p:blipFill>
          <a:blip r:embed="rId2" cstate="print"/>
          <a:srcRect/>
          <a:stretch>
            <a:fillRect/>
          </a:stretch>
        </p:blipFill>
        <p:spPr bwMode="auto">
          <a:xfrm>
            <a:off x="4648200" y="1772816"/>
            <a:ext cx="4028256" cy="3672408"/>
          </a:xfrm>
          <a:prstGeom prst="rect">
            <a:avLst/>
          </a:prstGeom>
          <a:noFill/>
          <a:ln w="9525">
            <a:noFill/>
            <a:miter lim="800000"/>
            <a:headEnd/>
            <a:tailEnd/>
          </a:ln>
        </p:spPr>
      </p:pic>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Esityksen sisältö</a:t>
            </a:r>
            <a:endParaRPr lang="fi-FI" dirty="0"/>
          </a:p>
        </p:txBody>
      </p:sp>
      <p:sp>
        <p:nvSpPr>
          <p:cNvPr id="3" name="Sisällön paikkamerkki 2"/>
          <p:cNvSpPr>
            <a:spLocks noGrp="1"/>
          </p:cNvSpPr>
          <p:nvPr>
            <p:ph idx="1"/>
          </p:nvPr>
        </p:nvSpPr>
        <p:spPr/>
        <p:txBody>
          <a:bodyPr/>
          <a:lstStyle/>
          <a:p>
            <a:pPr marL="457200" indent="-457200">
              <a:buFont typeface="+mj-lt"/>
              <a:buAutoNum type="arabicPeriod"/>
            </a:pPr>
            <a:r>
              <a:rPr lang="fi-FI" dirty="0" smtClean="0"/>
              <a:t>Johdanto</a:t>
            </a:r>
          </a:p>
          <a:p>
            <a:pPr marL="457200" indent="-457200">
              <a:buFont typeface="+mj-lt"/>
              <a:buAutoNum type="arabicPeriod"/>
            </a:pPr>
            <a:r>
              <a:rPr lang="fi-FI" dirty="0" smtClean="0"/>
              <a:t>Kitka ja kitkan mittaus</a:t>
            </a:r>
          </a:p>
          <a:p>
            <a:pPr marL="457200" indent="-457200">
              <a:buFont typeface="+mj-lt"/>
              <a:buAutoNum type="arabicPeriod"/>
            </a:pPr>
            <a:r>
              <a:rPr lang="fi-FI" dirty="0" smtClean="0"/>
              <a:t>Liukkaudentorjunnan vaatimukset</a:t>
            </a:r>
          </a:p>
          <a:p>
            <a:pPr marL="457200" indent="-457200">
              <a:buFont typeface="+mj-lt"/>
              <a:buAutoNum type="arabicPeriod"/>
            </a:pPr>
            <a:r>
              <a:rPr lang="fi-FI" dirty="0" smtClean="0"/>
              <a:t>Kenttätutkimuksen toteutus</a:t>
            </a:r>
          </a:p>
          <a:p>
            <a:pPr marL="457200" indent="-457200">
              <a:buFont typeface="+mj-lt"/>
              <a:buAutoNum type="arabicPeriod"/>
            </a:pPr>
            <a:r>
              <a:rPr lang="fi-FI" dirty="0" smtClean="0"/>
              <a:t>Kenttätutkimusten tulokset</a:t>
            </a:r>
          </a:p>
          <a:p>
            <a:pPr marL="457200" indent="-457200">
              <a:buFont typeface="+mj-lt"/>
              <a:buAutoNum type="arabicPeriod"/>
            </a:pPr>
            <a:r>
              <a:rPr lang="fi-FI" dirty="0" smtClean="0"/>
              <a:t>Yhteenveto, päätelmät ja suositukset</a:t>
            </a:r>
          </a:p>
          <a:p>
            <a:pPr marL="514350" indent="-514350">
              <a:buFont typeface="+mj-lt"/>
              <a:buAutoNum type="arabicPeriod"/>
            </a:pPr>
            <a:endParaRPr lang="fi-FI" dirty="0"/>
          </a:p>
        </p:txBody>
      </p:sp>
      <p:sp>
        <p:nvSpPr>
          <p:cNvPr id="4" name="Tekstin paikkamerkki 3"/>
          <p:cNvSpPr>
            <a:spLocks noGrp="1"/>
          </p:cNvSpPr>
          <p:nvPr>
            <p:ph type="body" sz="quarter" idx="13"/>
          </p:nvPr>
        </p:nvSpPr>
        <p:spPr/>
        <p:txBody>
          <a:bodyPr/>
          <a:lstStyle/>
          <a:p>
            <a:r>
              <a:rPr lang="fi-FI" dirty="0" smtClean="0"/>
              <a:t>5.10.2010</a:t>
            </a:r>
            <a:endParaRPr lang="fi-FI" dirty="0"/>
          </a:p>
        </p:txBody>
      </p:sp>
      <p:sp>
        <p:nvSpPr>
          <p:cNvPr id="5"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3.5 Hiekoituksen työvälineet</a:t>
            </a:r>
            <a:endParaRPr lang="fi-FI" dirty="0"/>
          </a:p>
        </p:txBody>
      </p:sp>
      <p:sp>
        <p:nvSpPr>
          <p:cNvPr id="3" name="Sisällön paikkamerkki 2"/>
          <p:cNvSpPr>
            <a:spLocks noGrp="1"/>
          </p:cNvSpPr>
          <p:nvPr>
            <p:ph sz="half" idx="1"/>
          </p:nvPr>
        </p:nvSpPr>
        <p:spPr/>
        <p:txBody>
          <a:bodyPr/>
          <a:lstStyle/>
          <a:p>
            <a:r>
              <a:rPr lang="fi-FI" dirty="0" smtClean="0"/>
              <a:t>Lautaslevitin</a:t>
            </a:r>
          </a:p>
          <a:p>
            <a:endParaRPr lang="fi-FI" dirty="0"/>
          </a:p>
        </p:txBody>
      </p:sp>
      <p:sp>
        <p:nvSpPr>
          <p:cNvPr id="4" name="Sisällön paikkamerkki 3"/>
          <p:cNvSpPr>
            <a:spLocks noGrp="1"/>
          </p:cNvSpPr>
          <p:nvPr>
            <p:ph sz="half" idx="2"/>
          </p:nvPr>
        </p:nvSpPr>
        <p:spPr/>
        <p:txBody>
          <a:bodyPr/>
          <a:lstStyle/>
          <a:p>
            <a:r>
              <a:rPr lang="fi-FI" dirty="0" smtClean="0"/>
              <a:t>Ruuvilevitin</a:t>
            </a:r>
          </a:p>
          <a:p>
            <a:endParaRPr lang="fi-FI" dirty="0"/>
          </a:p>
        </p:txBody>
      </p:sp>
      <p:sp>
        <p:nvSpPr>
          <p:cNvPr id="5" name="Tekstin paikkamerkki 4"/>
          <p:cNvSpPr>
            <a:spLocks noGrp="1"/>
          </p:cNvSpPr>
          <p:nvPr>
            <p:ph type="body" sz="quarter" idx="13"/>
          </p:nvPr>
        </p:nvSpPr>
        <p:spPr/>
        <p:txBody>
          <a:bodyPr/>
          <a:lstStyle/>
          <a:p>
            <a:r>
              <a:rPr lang="fi-FI" dirty="0" smtClean="0"/>
              <a:t>5.10.2010</a:t>
            </a:r>
            <a:endParaRPr lang="fi-FI" dirty="0"/>
          </a:p>
        </p:txBody>
      </p:sp>
      <p:pic>
        <p:nvPicPr>
          <p:cNvPr id="7" name="Sisällön paikkamerkki 10" descr="C:\Users\KJE\AppData\Local\Microsoft\Windows\Temporary Internet Files\Content.Word\IMG_8379.jpg"/>
          <p:cNvPicPr>
            <a:picLocks/>
          </p:cNvPicPr>
          <p:nvPr/>
        </p:nvPicPr>
        <p:blipFill>
          <a:blip r:embed="rId2" cstate="print"/>
          <a:stretch>
            <a:fillRect/>
          </a:stretch>
        </p:blipFill>
        <p:spPr bwMode="auto">
          <a:xfrm>
            <a:off x="4572000" y="2060848"/>
            <a:ext cx="4000500" cy="3384376"/>
          </a:xfrm>
          <a:prstGeom prst="rect">
            <a:avLst/>
          </a:prstGeom>
          <a:noFill/>
          <a:ln w="9525">
            <a:noFill/>
            <a:miter lim="800000"/>
            <a:headEnd/>
            <a:tailEnd/>
          </a:ln>
        </p:spPr>
      </p:pic>
      <p:pic>
        <p:nvPicPr>
          <p:cNvPr id="8" name="Sisällön paikkamerkki 9" descr="C:\Users\KJE\AppData\Local\Microsoft\Windows\Temporary Internet Files\Content.Word\IMG_8356.jpg"/>
          <p:cNvPicPr>
            <a:picLocks/>
          </p:cNvPicPr>
          <p:nvPr/>
        </p:nvPicPr>
        <p:blipFill>
          <a:blip r:embed="rId3" cstate="print"/>
          <a:stretch>
            <a:fillRect/>
          </a:stretch>
        </p:blipFill>
        <p:spPr bwMode="auto">
          <a:xfrm>
            <a:off x="611560" y="1916832"/>
            <a:ext cx="3096344" cy="3466407"/>
          </a:xfrm>
          <a:prstGeom prst="rect">
            <a:avLst/>
          </a:prstGeom>
          <a:noFill/>
          <a:ln w="9525">
            <a:noFill/>
            <a:miter lim="800000"/>
            <a:headEnd/>
            <a:tailEnd/>
          </a:ln>
        </p:spPr>
      </p:pic>
      <p:sp>
        <p:nvSpPr>
          <p:cNvPr id="9"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3.5 Hiekoituksen työvälineet</a:t>
            </a:r>
            <a:endParaRPr lang="fi-FI" dirty="0"/>
          </a:p>
        </p:txBody>
      </p:sp>
      <p:sp>
        <p:nvSpPr>
          <p:cNvPr id="3" name="Sisällön paikkamerkki 2"/>
          <p:cNvSpPr>
            <a:spLocks noGrp="1"/>
          </p:cNvSpPr>
          <p:nvPr>
            <p:ph sz="half" idx="1"/>
          </p:nvPr>
        </p:nvSpPr>
        <p:spPr/>
        <p:txBody>
          <a:bodyPr/>
          <a:lstStyle/>
          <a:p>
            <a:r>
              <a:rPr lang="fi-FI" dirty="0" smtClean="0"/>
              <a:t>Kauhalevitin</a:t>
            </a:r>
          </a:p>
          <a:p>
            <a:endParaRPr lang="fi-FI" dirty="0"/>
          </a:p>
        </p:txBody>
      </p:sp>
      <p:sp>
        <p:nvSpPr>
          <p:cNvPr id="4" name="Sisällön paikkamerkki 3"/>
          <p:cNvSpPr>
            <a:spLocks noGrp="1"/>
          </p:cNvSpPr>
          <p:nvPr>
            <p:ph sz="half" idx="2"/>
          </p:nvPr>
        </p:nvSpPr>
        <p:spPr/>
        <p:txBody>
          <a:bodyPr/>
          <a:lstStyle/>
          <a:p>
            <a:r>
              <a:rPr lang="fi-FI" dirty="0" smtClean="0"/>
              <a:t>Mankeli</a:t>
            </a:r>
          </a:p>
          <a:p>
            <a:endParaRPr lang="fi-FI" dirty="0"/>
          </a:p>
        </p:txBody>
      </p:sp>
      <p:sp>
        <p:nvSpPr>
          <p:cNvPr id="5" name="Tekstin paikkamerkki 4"/>
          <p:cNvSpPr>
            <a:spLocks noGrp="1"/>
          </p:cNvSpPr>
          <p:nvPr>
            <p:ph type="body" sz="quarter" idx="13"/>
          </p:nvPr>
        </p:nvSpPr>
        <p:spPr/>
        <p:txBody>
          <a:bodyPr/>
          <a:lstStyle/>
          <a:p>
            <a:r>
              <a:rPr lang="fi-FI" dirty="0" smtClean="0"/>
              <a:t>5.10.2010</a:t>
            </a:r>
          </a:p>
          <a:p>
            <a:endParaRPr lang="fi-FI" dirty="0"/>
          </a:p>
        </p:txBody>
      </p:sp>
      <p:pic>
        <p:nvPicPr>
          <p:cNvPr id="8" name="Kuva 7" descr="C:\Users\KJE\AppData\Local\Microsoft\Windows\Temporary Internet Files\Content.Word\IMG_0655.jpg"/>
          <p:cNvPicPr/>
          <p:nvPr/>
        </p:nvPicPr>
        <p:blipFill>
          <a:blip r:embed="rId2" cstate="print"/>
          <a:srcRect/>
          <a:stretch>
            <a:fillRect/>
          </a:stretch>
        </p:blipFill>
        <p:spPr bwMode="auto">
          <a:xfrm>
            <a:off x="539552" y="2060848"/>
            <a:ext cx="3816424" cy="3384376"/>
          </a:xfrm>
          <a:prstGeom prst="rect">
            <a:avLst/>
          </a:prstGeom>
          <a:noFill/>
          <a:ln w="9525">
            <a:noFill/>
            <a:miter lim="800000"/>
            <a:headEnd/>
            <a:tailEnd/>
          </a:ln>
        </p:spPr>
      </p:pic>
      <p:pic>
        <p:nvPicPr>
          <p:cNvPr id="9" name="Kuva 8" descr="C:\Users\KJE\Desktop\Turvakopio\Mittaustulokset\AAA _  Kuvat jaettavaksi\Kuvauksesta poimitut\IMG_1218.JPG"/>
          <p:cNvPicPr/>
          <p:nvPr/>
        </p:nvPicPr>
        <p:blipFill>
          <a:blip r:embed="rId3" cstate="print"/>
          <a:srcRect l="13184" t="7230" b="8675"/>
          <a:stretch>
            <a:fillRect/>
          </a:stretch>
        </p:blipFill>
        <p:spPr bwMode="auto">
          <a:xfrm>
            <a:off x="4716016" y="2060848"/>
            <a:ext cx="3888432" cy="3456384"/>
          </a:xfrm>
          <a:prstGeom prst="rect">
            <a:avLst/>
          </a:prstGeom>
          <a:noFill/>
          <a:ln w="9525">
            <a:noFill/>
            <a:miter lim="800000"/>
            <a:headEnd/>
            <a:tailEnd/>
          </a:ln>
        </p:spPr>
      </p:pic>
      <p:sp>
        <p:nvSpPr>
          <p:cNvPr id="10"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normAutofit fontScale="92500" lnSpcReduction="10000"/>
          </a:bodyPr>
          <a:lstStyle/>
          <a:p>
            <a:r>
              <a:rPr lang="fi-FI" dirty="0" smtClean="0"/>
              <a:t>Kitkanmittaustutkimuksia varten valittiin erilaisia kohteita Helsingin alueelta. Pääkoekohteeksi valittiin Pakilan alue </a:t>
            </a:r>
            <a:r>
              <a:rPr lang="fi-FI" dirty="0" smtClean="0"/>
              <a:t>Helsingistä</a:t>
            </a:r>
          </a:p>
          <a:p>
            <a:r>
              <a:rPr lang="fi-FI" dirty="0" smtClean="0"/>
              <a:t>Alueelta tehtiin useammasta kohdasta mittauksia laadun arvioinnin luotettavuuden varmentamiseksi. Mittauksia tehtiin vertailun vuoksi myös: </a:t>
            </a:r>
          </a:p>
          <a:p>
            <a:pPr marL="914400" lvl="1" indent="-514350">
              <a:buFont typeface="+mj-lt"/>
              <a:buAutoNum type="romanUcPeriod"/>
            </a:pPr>
            <a:r>
              <a:rPr lang="fi-FI" dirty="0" smtClean="0"/>
              <a:t>Malmintorilta, </a:t>
            </a:r>
          </a:p>
          <a:p>
            <a:pPr marL="914400" lvl="1" indent="-514350">
              <a:buFont typeface="+mj-lt"/>
              <a:buAutoNum type="romanUcPeriod"/>
            </a:pPr>
            <a:r>
              <a:rPr lang="fi-FI" dirty="0" smtClean="0"/>
              <a:t>Tullivuoresta, </a:t>
            </a:r>
          </a:p>
          <a:p>
            <a:pPr marL="914400" lvl="1" indent="-514350">
              <a:buFont typeface="+mj-lt"/>
              <a:buAutoNum type="romanUcPeriod"/>
            </a:pPr>
            <a:r>
              <a:rPr lang="fi-FI" dirty="0" err="1" smtClean="0"/>
              <a:t>Narinkkatorilta</a:t>
            </a:r>
            <a:r>
              <a:rPr lang="fi-FI" dirty="0" smtClean="0"/>
              <a:t>, </a:t>
            </a:r>
          </a:p>
          <a:p>
            <a:pPr marL="914400" lvl="1" indent="-514350">
              <a:buFont typeface="+mj-lt"/>
              <a:buAutoNum type="romanUcPeriod"/>
            </a:pPr>
            <a:r>
              <a:rPr lang="fi-FI" dirty="0" smtClean="0"/>
              <a:t>Malminkaarelta, </a:t>
            </a:r>
          </a:p>
          <a:p>
            <a:pPr marL="914400" lvl="1" indent="-514350">
              <a:buFont typeface="+mj-lt"/>
              <a:buAutoNum type="romanUcPeriod"/>
            </a:pPr>
            <a:r>
              <a:rPr lang="fi-FI" dirty="0" smtClean="0"/>
              <a:t>Lasipalatsin edustalta, </a:t>
            </a:r>
          </a:p>
          <a:p>
            <a:pPr marL="914400" lvl="1" indent="-514350">
              <a:buFont typeface="+mj-lt"/>
              <a:buAutoNum type="romanUcPeriod"/>
            </a:pPr>
            <a:r>
              <a:rPr lang="fi-FI" dirty="0" smtClean="0"/>
              <a:t>Kasarmintorilta </a:t>
            </a:r>
          </a:p>
          <a:p>
            <a:pPr marL="914400" lvl="1" indent="-514350">
              <a:buFont typeface="+mj-lt"/>
              <a:buAutoNum type="romanUcPeriod"/>
            </a:pPr>
            <a:r>
              <a:rPr lang="fi-FI" dirty="0" smtClean="0"/>
              <a:t>Koekentältä Malmin lumenvastaanottopaikalla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r>
              <a:rPr lang="fi-FI" dirty="0" smtClean="0"/>
              <a:t>Erilaiset tutkimuspinnat</a:t>
            </a:r>
          </a:p>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1026" name="Picture 2" descr="C:\Users\KJE\Desktop\Turvakopio\Mittaustulokset\7.4\100PENTX\IMGP35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2051" name="Picture 3" descr="C:\Users\KJE\Desktop\Turvakopio\Mittaustulokset\7.4\100PENTX\IMGP35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2051" name="Picture 3" descr="C:\Users\KJE\Desktop\Turvakopio\Mittaustulokset\7.4\100PENTX\IMGP35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descr="C:\Users\KJE\Desktop\Turvakopio\Mittaustulokset\7.4\100PENTX\IMGP357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2051" name="Picture 3" descr="C:\Users\KJE\Desktop\Turvakopio\Mittaustulokset\7.4\100PENTX\IMGP35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098" name="Picture 2" descr="C:\Users\KJE\Desktop\Turvakopio\Mittaustulokset\7.4\100PENTX\IMGP358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2051" name="Picture 3" descr="C:\Users\KJE\Desktop\Turvakopio\Mittaustulokset\7.4\100PENTX\IMGP35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descr="C:\Users\KJE\Desktop\Turvakopio\Mittaustulokset\7.4\100PENTX\IMGP36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 Kenttätutkimuksen toteutus</a:t>
            </a:r>
            <a:endParaRPr lang="fi-FI" dirty="0"/>
          </a:p>
        </p:txBody>
      </p:sp>
      <p:sp>
        <p:nvSpPr>
          <p:cNvPr id="3" name="Sisällön paikkamerkki 2"/>
          <p:cNvSpPr>
            <a:spLocks noGrp="1"/>
          </p:cNvSpPr>
          <p:nvPr>
            <p:ph idx="1"/>
          </p:nvPr>
        </p:nvSpPr>
        <p:spPr/>
        <p:txBody>
          <a:bodyPr/>
          <a:lstStyle/>
          <a:p>
            <a:endParaRPr lang="fi-FI" dirty="0"/>
          </a:p>
        </p:txBody>
      </p:sp>
      <p:sp>
        <p:nvSpPr>
          <p:cNvPr id="4" name="Tekstin paikkamerkki 3"/>
          <p:cNvSpPr>
            <a:spLocks noGrp="1"/>
          </p:cNvSpPr>
          <p:nvPr>
            <p:ph type="body" sz="quarter" idx="13"/>
          </p:nvPr>
        </p:nvSpPr>
        <p:spPr/>
        <p:txBody>
          <a:bodyPr/>
          <a:lstStyle/>
          <a:p>
            <a:endParaRPr lang="fi-FI"/>
          </a:p>
        </p:txBody>
      </p:sp>
      <p:sp>
        <p:nvSpPr>
          <p:cNvPr id="5" name="Tekstin paikkamerkki 4"/>
          <p:cNvSpPr>
            <a:spLocks noGrp="1"/>
          </p:cNvSpPr>
          <p:nvPr>
            <p:ph type="body" sz="quarter" idx="14"/>
          </p:nvPr>
        </p:nvSpPr>
        <p:spPr/>
        <p:txBody>
          <a:bodyPr/>
          <a:lstStyle/>
          <a:p>
            <a:endParaRPr lang="fi-FI"/>
          </a:p>
        </p:txBody>
      </p:sp>
      <p:pic>
        <p:nvPicPr>
          <p:cNvPr id="2051" name="Picture 3" descr="C:\Users\KJE\Desktop\Turvakopio\Mittaustulokset\7.4\100PENTX\IMGP35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descr="C:\Users\KJE\Desktop\Turvakopio\Mittaustulokset\7.4\100PENTX\IMGP361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4.1 Kitkanmittausmenettely</a:t>
            </a:r>
            <a:endParaRPr lang="fi-FI" dirty="0"/>
          </a:p>
        </p:txBody>
      </p:sp>
      <p:sp>
        <p:nvSpPr>
          <p:cNvPr id="3" name="Sisällön paikkamerkki 2"/>
          <p:cNvSpPr>
            <a:spLocks noGrp="1"/>
          </p:cNvSpPr>
          <p:nvPr>
            <p:ph idx="1"/>
          </p:nvPr>
        </p:nvSpPr>
        <p:spPr/>
        <p:txBody>
          <a:bodyPr/>
          <a:lstStyle/>
          <a:p>
            <a:r>
              <a:rPr lang="fi-FI" dirty="0" smtClean="0"/>
              <a:t>Kitka-arvot mitattiin työnnettävällä </a:t>
            </a:r>
            <a:r>
              <a:rPr lang="fi-FI" dirty="0" smtClean="0"/>
              <a:t>ASFT2GO-kitkamittauslaitteella</a:t>
            </a:r>
          </a:p>
          <a:p>
            <a:r>
              <a:rPr lang="fi-FI" dirty="0" smtClean="0"/>
              <a:t>Kitka-arvo perustuu mittalaitteen pyörien eri pyörimisnopeuksista syntyvän vastustavan voiman mittaamiseen anturilla niiden väliseltä </a:t>
            </a:r>
            <a:r>
              <a:rPr lang="fi-FI" dirty="0" smtClean="0"/>
              <a:t>hihnalta</a:t>
            </a:r>
          </a:p>
          <a:p>
            <a:r>
              <a:rPr lang="fi-FI" dirty="0" smtClean="0"/>
              <a:t>Tuloksiin vaikuttavat jonkin verran myös rengaspaine pyörissä, lämpötila, lumen määrä ja tiiviys väylän pinnassa, tutkittavan pinnan tasaisuus, mittauslaitteen kalibrointi, sekä työntönopeus.</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1.1 Tausta</a:t>
            </a:r>
            <a:endParaRPr lang="fi-FI" dirty="0"/>
          </a:p>
        </p:txBody>
      </p:sp>
      <p:sp>
        <p:nvSpPr>
          <p:cNvPr id="3" name="Sisällön paikkamerkki 2"/>
          <p:cNvSpPr>
            <a:spLocks noGrp="1"/>
          </p:cNvSpPr>
          <p:nvPr>
            <p:ph idx="1"/>
          </p:nvPr>
        </p:nvSpPr>
        <p:spPr/>
        <p:txBody>
          <a:bodyPr>
            <a:normAutofit fontScale="92500"/>
          </a:bodyPr>
          <a:lstStyle/>
          <a:p>
            <a:r>
              <a:rPr lang="fi-FI" dirty="0" smtClean="0"/>
              <a:t>KLV </a:t>
            </a:r>
            <a:r>
              <a:rPr lang="fi-FI" dirty="0" smtClean="0"/>
              <a:t>talvihoitoa ja laatuvaatimuksia on tutkittu Suomessa erilaisissa keleissä varsin vähän liukkauden torjunnan toimenpiteiden riittävyyden osalta. </a:t>
            </a:r>
            <a:endParaRPr lang="fi-FI" dirty="0" smtClean="0"/>
          </a:p>
          <a:p>
            <a:r>
              <a:rPr lang="fi-FI" dirty="0" smtClean="0"/>
              <a:t>Varsinainen </a:t>
            </a:r>
            <a:r>
              <a:rPr lang="fi-FI" dirty="0" smtClean="0"/>
              <a:t>ohje liukkauden torjunnan toimenpiteiden riittävyydestä eri talvikeleissä puuttuu </a:t>
            </a:r>
            <a:r>
              <a:rPr lang="fi-FI" dirty="0" smtClean="0"/>
              <a:t>kokonaan.</a:t>
            </a:r>
          </a:p>
          <a:p>
            <a:r>
              <a:rPr lang="fi-FI" dirty="0" smtClean="0"/>
              <a:t>Ulkomailla, lähinnä Ruotsissa ja Norjassa on kevyen liikenteen väylien kitkan mittaamisesta käytännön kokemusta</a:t>
            </a:r>
            <a:endParaRPr lang="fi-FI" dirty="0" smtClean="0"/>
          </a:p>
          <a:p>
            <a:r>
              <a:rPr lang="fi-FI" dirty="0" smtClean="0"/>
              <a:t>Tutkimuksen toteutuksesta vastasi Aalto-yliopiston Teknillisen korkeakoulun liikenne ja tietekniikan </a:t>
            </a:r>
            <a:r>
              <a:rPr lang="fi-FI" dirty="0" smtClean="0"/>
              <a:t>tutkimusryhmä </a:t>
            </a:r>
            <a:r>
              <a:rPr lang="fi-FI" dirty="0" smtClean="0"/>
              <a:t>yhteistyössä Helsingin kaupungin rakennusviraston ja Työterveyslaitoksen </a:t>
            </a:r>
            <a:r>
              <a:rPr lang="fi-FI" dirty="0" smtClean="0"/>
              <a:t>kanssa.</a:t>
            </a:r>
            <a:endParaRPr lang="fi-FI" dirty="0"/>
          </a:p>
        </p:txBody>
      </p:sp>
      <p:sp>
        <p:nvSpPr>
          <p:cNvPr id="4" name="Tekstin paikkamerkki 3"/>
          <p:cNvSpPr>
            <a:spLocks noGrp="1"/>
          </p:cNvSpPr>
          <p:nvPr>
            <p:ph type="body" sz="quarter" idx="13"/>
          </p:nvPr>
        </p:nvSpPr>
        <p:spPr/>
        <p:txBody>
          <a:bodyPr/>
          <a:lstStyle/>
          <a:p>
            <a:r>
              <a:rPr lang="fi-FI" dirty="0" smtClean="0"/>
              <a:t>5.10.2010</a:t>
            </a:r>
            <a:endParaRPr lang="fi-FI" dirty="0"/>
          </a:p>
        </p:txBody>
      </p:sp>
      <p:sp>
        <p:nvSpPr>
          <p:cNvPr id="5"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4.1 Kitkanmittausmenettely</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pic>
        <p:nvPicPr>
          <p:cNvPr id="7" name="Sisällön paikkamerkki 6"/>
          <p:cNvPicPr>
            <a:picLocks noGrp="1"/>
          </p:cNvPicPr>
          <p:nvPr>
            <p:ph idx="1"/>
          </p:nvPr>
        </p:nvPicPr>
        <p:blipFill>
          <a:blip r:embed="rId2" cstate="print"/>
          <a:srcRect/>
          <a:stretch>
            <a:fillRect/>
          </a:stretch>
        </p:blipFill>
        <p:spPr bwMode="auto">
          <a:xfrm>
            <a:off x="882905" y="1124744"/>
            <a:ext cx="7368665" cy="45950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4.1 Kitkanmittausmenettely</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pic>
        <p:nvPicPr>
          <p:cNvPr id="7" name="Sisällön paikkamerkki 6"/>
          <p:cNvPicPr>
            <a:picLocks noGrp="1"/>
          </p:cNvPicPr>
          <p:nvPr>
            <p:ph idx="1"/>
          </p:nvPr>
        </p:nvPicPr>
        <p:blipFill>
          <a:blip r:embed="rId2" cstate="print"/>
          <a:srcRect/>
          <a:stretch>
            <a:fillRect/>
          </a:stretch>
        </p:blipFill>
        <p:spPr bwMode="auto">
          <a:xfrm>
            <a:off x="755577" y="1196752"/>
            <a:ext cx="7488832" cy="4523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4.2 Valokuvaaminen</a:t>
            </a:r>
            <a:endParaRPr lang="fi-FI" dirty="0"/>
          </a:p>
        </p:txBody>
      </p:sp>
      <p:sp>
        <p:nvSpPr>
          <p:cNvPr id="3" name="Sisällön paikkamerkki 2"/>
          <p:cNvSpPr>
            <a:spLocks noGrp="1"/>
          </p:cNvSpPr>
          <p:nvPr>
            <p:ph sz="half" idx="1"/>
          </p:nvPr>
        </p:nvSpPr>
        <p:spPr/>
        <p:txBody>
          <a:bodyPr/>
          <a:lstStyle/>
          <a:p>
            <a:r>
              <a:rPr lang="fi-FI" dirty="0" smtClean="0"/>
              <a:t>N</a:t>
            </a:r>
            <a:r>
              <a:rPr lang="fi-FI" dirty="0" smtClean="0"/>
              <a:t>oin </a:t>
            </a:r>
            <a:r>
              <a:rPr lang="fi-FI" dirty="0" smtClean="0"/>
              <a:t>0.5 m korkeudelta otettu lähikuva </a:t>
            </a:r>
            <a:r>
              <a:rPr lang="fi-FI" dirty="0" smtClean="0"/>
              <a:t>hiekoituksen määrästä</a:t>
            </a:r>
          </a:p>
          <a:p>
            <a:endParaRPr lang="fi-FI" dirty="0"/>
          </a:p>
        </p:txBody>
      </p:sp>
      <p:sp>
        <p:nvSpPr>
          <p:cNvPr id="6" name="Sisällön paikkamerkki 5"/>
          <p:cNvSpPr>
            <a:spLocks noGrp="1"/>
          </p:cNvSpPr>
          <p:nvPr>
            <p:ph sz="half" idx="2"/>
          </p:nvPr>
        </p:nvSpPr>
        <p:spPr/>
        <p:txBody>
          <a:bodyPr/>
          <a:lstStyle/>
          <a:p>
            <a:r>
              <a:rPr lang="fi-FI" dirty="0" smtClean="0"/>
              <a:t>Korkeammalta </a:t>
            </a:r>
            <a:r>
              <a:rPr lang="fi-FI" dirty="0" smtClean="0"/>
              <a:t>otettu yleiskuva </a:t>
            </a:r>
            <a:r>
              <a:rPr lang="fi-FI" dirty="0" smtClean="0"/>
              <a:t>väylästä</a:t>
            </a:r>
          </a:p>
          <a:p>
            <a:endParaRPr lang="fi-FI" dirty="0"/>
          </a:p>
        </p:txBody>
      </p:sp>
      <p:sp>
        <p:nvSpPr>
          <p:cNvPr id="7" name="Tekstin paikkamerkki 6"/>
          <p:cNvSpPr>
            <a:spLocks noGrp="1"/>
          </p:cNvSpPr>
          <p:nvPr>
            <p:ph type="body" sz="quarter" idx="13"/>
          </p:nvPr>
        </p:nvSpPr>
        <p:spPr/>
        <p:txBody>
          <a:bodyPr/>
          <a:lstStyle/>
          <a:p>
            <a:r>
              <a:rPr lang="fi-FI" dirty="0" smtClean="0"/>
              <a:t>5.10.2010</a:t>
            </a:r>
          </a:p>
          <a:p>
            <a:endParaRPr lang="fi-FI" dirty="0"/>
          </a:p>
        </p:txBody>
      </p:sp>
      <p:pic>
        <p:nvPicPr>
          <p:cNvPr id="9" name="Kuva 8" descr="C:\Users\KJE\Desktop\Turvakopio\Mittaustulokset\Kirjatut\17.12 malmi junarata\IMG_7711.JPG"/>
          <p:cNvPicPr/>
          <p:nvPr/>
        </p:nvPicPr>
        <p:blipFill>
          <a:blip r:embed="rId2" cstate="print"/>
          <a:srcRect/>
          <a:stretch>
            <a:fillRect/>
          </a:stretch>
        </p:blipFill>
        <p:spPr bwMode="auto">
          <a:xfrm>
            <a:off x="683568" y="2564904"/>
            <a:ext cx="3672408" cy="2808312"/>
          </a:xfrm>
          <a:prstGeom prst="rect">
            <a:avLst/>
          </a:prstGeom>
          <a:noFill/>
          <a:ln w="9525">
            <a:noFill/>
            <a:miter lim="800000"/>
            <a:headEnd/>
            <a:tailEnd/>
          </a:ln>
        </p:spPr>
      </p:pic>
      <p:pic>
        <p:nvPicPr>
          <p:cNvPr id="10" name="Kuva 9" descr="C:\Users\KJE\Desktop\Turvakopio\Mittaustulokset\Kirjatut\17.12 malmi junarata\IMG_7712.JPG"/>
          <p:cNvPicPr/>
          <p:nvPr/>
        </p:nvPicPr>
        <p:blipFill>
          <a:blip r:embed="rId3" cstate="print"/>
          <a:srcRect/>
          <a:stretch>
            <a:fillRect/>
          </a:stretch>
        </p:blipFill>
        <p:spPr bwMode="auto">
          <a:xfrm>
            <a:off x="4716016" y="2564904"/>
            <a:ext cx="3816424" cy="2808312"/>
          </a:xfrm>
          <a:prstGeom prst="rect">
            <a:avLst/>
          </a:prstGeom>
          <a:noFill/>
          <a:ln w="9525">
            <a:noFill/>
            <a:miter lim="800000"/>
            <a:headEnd/>
            <a:tailEnd/>
          </a:ln>
        </p:spPr>
      </p:pic>
      <p:sp>
        <p:nvSpPr>
          <p:cNvPr id="11"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p:cNvSpPr>
            <a:spLocks noGrp="1"/>
          </p:cNvSpPr>
          <p:nvPr>
            <p:ph type="body" sz="quarter" idx="13"/>
          </p:nvPr>
        </p:nvSpPr>
        <p:spPr/>
        <p:txBody>
          <a:bodyPr/>
          <a:lstStyle/>
          <a:p>
            <a:r>
              <a:rPr lang="fi-FI" dirty="0" smtClean="0"/>
              <a:t>5.10.2010</a:t>
            </a:r>
          </a:p>
          <a:p>
            <a:endParaRPr lang="fi-FI" dirty="0"/>
          </a:p>
        </p:txBody>
      </p:sp>
      <p:pic>
        <p:nvPicPr>
          <p:cNvPr id="6" name="Kuva 5" descr="C:\Users\KJE\Desktop\Turvakopio\Mittaustulokset\Kirjatut\13.12 Kamppi\IMG_7235.JPG"/>
          <p:cNvPicPr/>
          <p:nvPr/>
        </p:nvPicPr>
        <p:blipFill>
          <a:blip r:embed="rId2" cstate="print"/>
          <a:srcRect/>
          <a:stretch>
            <a:fillRect/>
          </a:stretch>
        </p:blipFill>
        <p:spPr bwMode="auto">
          <a:xfrm>
            <a:off x="611560" y="404664"/>
            <a:ext cx="7992888" cy="5040560"/>
          </a:xfrm>
          <a:prstGeom prst="rect">
            <a:avLst/>
          </a:prstGeom>
          <a:noFill/>
          <a:ln w="9525">
            <a:noFill/>
            <a:miter lim="800000"/>
            <a:headEnd/>
            <a:tailEnd/>
          </a:ln>
        </p:spPr>
      </p:pic>
      <p:sp>
        <p:nvSpPr>
          <p:cNvPr id="9"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4.3 Koekenttämittaukset</a:t>
            </a:r>
            <a:endParaRPr lang="fi-FI" dirty="0"/>
          </a:p>
        </p:txBody>
      </p:sp>
      <p:sp>
        <p:nvSpPr>
          <p:cNvPr id="3" name="Sisällön paikkamerkki 2"/>
          <p:cNvSpPr>
            <a:spLocks noGrp="1"/>
          </p:cNvSpPr>
          <p:nvPr>
            <p:ph idx="1"/>
          </p:nvPr>
        </p:nvSpPr>
        <p:spPr/>
        <p:txBody>
          <a:bodyPr>
            <a:normAutofit fontScale="92500" lnSpcReduction="10000"/>
          </a:bodyPr>
          <a:lstStyle/>
          <a:p>
            <a:r>
              <a:rPr lang="fi-FI" dirty="0" smtClean="0"/>
              <a:t>Koekentällä järjestettiin yhdessä Työterveyslaitoksen kitkanmittauslaitteen kanssa tutkimuspäivä </a:t>
            </a:r>
            <a:r>
              <a:rPr lang="fi-FI" dirty="0" smtClean="0"/>
              <a:t>20.1.2010</a:t>
            </a:r>
          </a:p>
          <a:p>
            <a:r>
              <a:rPr lang="fi-FI" dirty="0" smtClean="0"/>
              <a:t>Mittauksia tehtiin </a:t>
            </a:r>
            <a:r>
              <a:rPr lang="fi-FI" dirty="0" smtClean="0"/>
              <a:t>raekooltaan </a:t>
            </a:r>
            <a:r>
              <a:rPr lang="fi-FI" dirty="0" smtClean="0"/>
              <a:t>1/5,6 </a:t>
            </a:r>
            <a:r>
              <a:rPr lang="fi-FI" dirty="0" smtClean="0"/>
              <a:t>mm hiekalla, </a:t>
            </a:r>
            <a:r>
              <a:rPr lang="fi-FI" dirty="0" smtClean="0"/>
              <a:t>mitä enimmäkseen käytetään ajoratojen liukkaudentorjunnassa. </a:t>
            </a:r>
            <a:r>
              <a:rPr lang="fi-FI" dirty="0" smtClean="0"/>
              <a:t>Ja raekooltaan </a:t>
            </a:r>
            <a:r>
              <a:rPr lang="fi-FI" dirty="0" smtClean="0"/>
              <a:t>3/5,6 mm </a:t>
            </a:r>
            <a:r>
              <a:rPr lang="fi-FI" dirty="0" smtClean="0"/>
              <a:t>sepelillä</a:t>
            </a:r>
          </a:p>
          <a:p>
            <a:r>
              <a:rPr lang="fi-FI" dirty="0" smtClean="0"/>
              <a:t>tavoitteena oli saada vertailuarvoja ASFT2GO-kitkamittauslaitteella talven aikana mitattaville </a:t>
            </a:r>
            <a:r>
              <a:rPr lang="fi-FI" dirty="0" smtClean="0"/>
              <a:t>arvoille</a:t>
            </a:r>
          </a:p>
          <a:p>
            <a:pPr lvl="1"/>
            <a:r>
              <a:rPr lang="fi-FI" dirty="0" smtClean="0"/>
              <a:t>Kostea jää</a:t>
            </a:r>
          </a:p>
          <a:p>
            <a:pPr lvl="1"/>
            <a:r>
              <a:rPr lang="fi-FI" dirty="0" smtClean="0"/>
              <a:t>Kuiva jää</a:t>
            </a:r>
          </a:p>
          <a:p>
            <a:pPr lvl="1"/>
            <a:r>
              <a:rPr lang="fi-FI" dirty="0" smtClean="0"/>
              <a:t>Jäinen lumi</a:t>
            </a:r>
          </a:p>
          <a:p>
            <a:pPr lvl="1"/>
            <a:r>
              <a:rPr lang="fi-FI" dirty="0" smtClean="0"/>
              <a:t>Jääkenttäauran aurausjälki</a:t>
            </a:r>
          </a:p>
          <a:p>
            <a:pPr lvl="1"/>
            <a:r>
              <a:rPr lang="fi-FI" dirty="0" smtClean="0"/>
              <a:t>Verkkoterän aurausjälki</a:t>
            </a:r>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4.3 Koekenttämittaukset</a:t>
            </a:r>
            <a:endParaRPr lang="fi-FI" dirty="0"/>
          </a:p>
        </p:txBody>
      </p:sp>
      <p:sp>
        <p:nvSpPr>
          <p:cNvPr id="3" name="Sisällön paikkamerkki 2"/>
          <p:cNvSpPr>
            <a:spLocks noGrp="1"/>
          </p:cNvSpPr>
          <p:nvPr>
            <p:ph idx="1"/>
          </p:nvPr>
        </p:nvSpPr>
        <p:spPr/>
        <p:txBody>
          <a:bodyPr/>
          <a:lstStyle/>
          <a:p>
            <a:r>
              <a:rPr lang="fi-FI" dirty="0" smtClean="0"/>
              <a:t>Kostea jää</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IMG_0053.JPG"/>
          <p:cNvPicPr/>
          <p:nvPr/>
        </p:nvPicPr>
        <p:blipFill>
          <a:blip r:embed="rId2" cstate="print"/>
          <a:srcRect/>
          <a:stretch>
            <a:fillRect/>
          </a:stretch>
        </p:blipFill>
        <p:spPr bwMode="auto">
          <a:xfrm>
            <a:off x="1115616" y="2132856"/>
            <a:ext cx="6840760" cy="3384376"/>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4.3 Koekenttämittaukset</a:t>
            </a:r>
            <a:endParaRPr lang="fi-FI" dirty="0"/>
          </a:p>
        </p:txBody>
      </p:sp>
      <p:sp>
        <p:nvSpPr>
          <p:cNvPr id="3" name="Sisällön paikkamerkki 2"/>
          <p:cNvSpPr>
            <a:spLocks noGrp="1"/>
          </p:cNvSpPr>
          <p:nvPr>
            <p:ph idx="1"/>
          </p:nvPr>
        </p:nvSpPr>
        <p:spPr/>
        <p:txBody>
          <a:bodyPr/>
          <a:lstStyle/>
          <a:p>
            <a:r>
              <a:rPr lang="fi-FI" dirty="0" smtClean="0"/>
              <a:t>Kuiva jää</a:t>
            </a:r>
          </a:p>
          <a:p>
            <a:endParaRPr lang="fi-FI" dirty="0" smtClean="0"/>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IMG_0554.JPG"/>
          <p:cNvPicPr/>
          <p:nvPr/>
        </p:nvPicPr>
        <p:blipFill>
          <a:blip r:embed="rId2" cstate="print"/>
          <a:srcRect/>
          <a:stretch>
            <a:fillRect/>
          </a:stretch>
        </p:blipFill>
        <p:spPr bwMode="auto">
          <a:xfrm>
            <a:off x="827584" y="2060848"/>
            <a:ext cx="7416824" cy="3600399"/>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707152"/>
          </a:xfrm>
        </p:spPr>
        <p:txBody>
          <a:bodyPr/>
          <a:lstStyle/>
          <a:p>
            <a:r>
              <a:rPr lang="fi-FI" dirty="0" smtClean="0"/>
              <a:t>4.3 Koekenttämittaukset</a:t>
            </a:r>
            <a:endParaRPr lang="fi-FI" dirty="0"/>
          </a:p>
        </p:txBody>
      </p:sp>
      <p:sp>
        <p:nvSpPr>
          <p:cNvPr id="3" name="Sisällön paikkamerkki 2"/>
          <p:cNvSpPr>
            <a:spLocks noGrp="1"/>
          </p:cNvSpPr>
          <p:nvPr>
            <p:ph idx="1"/>
          </p:nvPr>
        </p:nvSpPr>
        <p:spPr>
          <a:xfrm>
            <a:off x="572400" y="1196752"/>
            <a:ext cx="7988400" cy="4523648"/>
          </a:xfrm>
        </p:spPr>
        <p:txBody>
          <a:bodyPr/>
          <a:lstStyle/>
          <a:p>
            <a:r>
              <a:rPr lang="fi-FI" dirty="0" smtClean="0"/>
              <a:t>Jäinen lumi</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IMG_0028.JPG"/>
          <p:cNvPicPr/>
          <p:nvPr/>
        </p:nvPicPr>
        <p:blipFill>
          <a:blip r:embed="rId2" cstate="print"/>
          <a:srcRect/>
          <a:stretch>
            <a:fillRect/>
          </a:stretch>
        </p:blipFill>
        <p:spPr bwMode="auto">
          <a:xfrm>
            <a:off x="899592" y="1628800"/>
            <a:ext cx="7601644" cy="4032448"/>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563136"/>
          </a:xfrm>
        </p:spPr>
        <p:txBody>
          <a:bodyPr/>
          <a:lstStyle/>
          <a:p>
            <a:r>
              <a:rPr lang="fi-FI" dirty="0" smtClean="0"/>
              <a:t>4.3 Koekenttämittaukset</a:t>
            </a:r>
            <a:endParaRPr lang="fi-FI" dirty="0"/>
          </a:p>
        </p:txBody>
      </p:sp>
      <p:sp>
        <p:nvSpPr>
          <p:cNvPr id="3" name="Sisällön paikkamerkki 2"/>
          <p:cNvSpPr>
            <a:spLocks noGrp="1"/>
          </p:cNvSpPr>
          <p:nvPr>
            <p:ph idx="1"/>
          </p:nvPr>
        </p:nvSpPr>
        <p:spPr>
          <a:xfrm>
            <a:off x="611560" y="1124744"/>
            <a:ext cx="7988400" cy="4595656"/>
          </a:xfrm>
        </p:spPr>
        <p:txBody>
          <a:bodyPr/>
          <a:lstStyle/>
          <a:p>
            <a:r>
              <a:rPr lang="fi-FI" dirty="0" smtClean="0"/>
              <a:t>Verkkoterän aurausjälki</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IMG_0101.JPG"/>
          <p:cNvPicPr/>
          <p:nvPr/>
        </p:nvPicPr>
        <p:blipFill>
          <a:blip r:embed="rId2" cstate="print"/>
          <a:srcRect/>
          <a:stretch>
            <a:fillRect/>
          </a:stretch>
        </p:blipFill>
        <p:spPr bwMode="auto">
          <a:xfrm>
            <a:off x="755576" y="1628800"/>
            <a:ext cx="7632848" cy="3888432"/>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635144"/>
          </a:xfrm>
        </p:spPr>
        <p:txBody>
          <a:bodyPr/>
          <a:lstStyle/>
          <a:p>
            <a:r>
              <a:rPr lang="fi-FI" dirty="0" smtClean="0"/>
              <a:t>4.3 Koekenttämittaukset</a:t>
            </a:r>
            <a:endParaRPr lang="fi-FI" dirty="0"/>
          </a:p>
        </p:txBody>
      </p:sp>
      <p:sp>
        <p:nvSpPr>
          <p:cNvPr id="3" name="Sisällön paikkamerkki 2"/>
          <p:cNvSpPr>
            <a:spLocks noGrp="1"/>
          </p:cNvSpPr>
          <p:nvPr>
            <p:ph idx="1"/>
          </p:nvPr>
        </p:nvSpPr>
        <p:spPr>
          <a:xfrm>
            <a:off x="572400" y="1124744"/>
            <a:ext cx="7988400" cy="4595656"/>
          </a:xfrm>
        </p:spPr>
        <p:txBody>
          <a:bodyPr/>
          <a:lstStyle/>
          <a:p>
            <a:r>
              <a:rPr lang="fi-FI" dirty="0" smtClean="0"/>
              <a:t>Jääkenttäauran aurausjälki</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IMG_0010.JPG"/>
          <p:cNvPicPr/>
          <p:nvPr/>
        </p:nvPicPr>
        <p:blipFill>
          <a:blip r:embed="rId2" cstate="print"/>
          <a:srcRect/>
          <a:stretch>
            <a:fillRect/>
          </a:stretch>
        </p:blipFill>
        <p:spPr bwMode="auto">
          <a:xfrm>
            <a:off x="755576" y="1556792"/>
            <a:ext cx="7704856" cy="3960440"/>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1.2 Tutkimuksen rajaus</a:t>
            </a:r>
            <a:endParaRPr lang="fi-FI" dirty="0"/>
          </a:p>
        </p:txBody>
      </p:sp>
      <p:sp>
        <p:nvSpPr>
          <p:cNvPr id="3" name="Sisällön paikkamerkki 2"/>
          <p:cNvSpPr>
            <a:spLocks noGrp="1"/>
          </p:cNvSpPr>
          <p:nvPr>
            <p:ph idx="1"/>
          </p:nvPr>
        </p:nvSpPr>
        <p:spPr/>
        <p:txBody>
          <a:bodyPr/>
          <a:lstStyle/>
          <a:p>
            <a:r>
              <a:rPr lang="fi-FI" dirty="0" smtClean="0"/>
              <a:t>Keskityttiin </a:t>
            </a:r>
            <a:r>
              <a:rPr lang="fi-FI" dirty="0" smtClean="0"/>
              <a:t>olemassa oleviin kevyen liikenteen </a:t>
            </a:r>
            <a:r>
              <a:rPr lang="fi-FI" dirty="0" smtClean="0"/>
              <a:t>liukkaudentorjuntaratkaisuihin</a:t>
            </a:r>
          </a:p>
          <a:p>
            <a:r>
              <a:rPr lang="fi-FI" dirty="0" smtClean="0"/>
              <a:t>Niiden </a:t>
            </a:r>
            <a:r>
              <a:rPr lang="fi-FI" dirty="0" smtClean="0"/>
              <a:t>kehittämiseen </a:t>
            </a:r>
            <a:r>
              <a:rPr lang="fi-FI" dirty="0" smtClean="0"/>
              <a:t>ja valvontaan Helsingissä</a:t>
            </a:r>
          </a:p>
          <a:p>
            <a:r>
              <a:rPr lang="fi-FI" dirty="0" smtClean="0"/>
              <a:t>Muu väylästö silloin kun </a:t>
            </a:r>
            <a:r>
              <a:rPr lang="fi-FI" dirty="0" err="1" smtClean="0"/>
              <a:t>KLV:t</a:t>
            </a:r>
            <a:r>
              <a:rPr lang="fi-FI" dirty="0" smtClean="0"/>
              <a:t> asettivat näille erityisvaatimuksia, esim. suojatiet</a:t>
            </a:r>
          </a:p>
          <a:p>
            <a:r>
              <a:rPr lang="fi-FI" dirty="0" smtClean="0"/>
              <a:t>Tutkimus toteutettiin kenttäkokeiden avulla, pääkoekohde Pakilan alue.</a:t>
            </a:r>
          </a:p>
          <a:p>
            <a:r>
              <a:rPr lang="fi-FI" dirty="0" smtClean="0"/>
              <a:t>Kohteiden muuttujina olivat niiden erilaiset liikennemäärät ja pintamateriaaliratkaisut</a:t>
            </a:r>
            <a:endParaRPr lang="fi-FI" dirty="0"/>
          </a:p>
        </p:txBody>
      </p:sp>
      <p:sp>
        <p:nvSpPr>
          <p:cNvPr id="4" name="Tekstin paikkamerkki 3"/>
          <p:cNvSpPr>
            <a:spLocks noGrp="1"/>
          </p:cNvSpPr>
          <p:nvPr>
            <p:ph type="body" sz="quarter" idx="13"/>
          </p:nvPr>
        </p:nvSpPr>
        <p:spPr/>
        <p:txBody>
          <a:bodyPr/>
          <a:lstStyle/>
          <a:p>
            <a:r>
              <a:rPr lang="fi-FI" dirty="0" smtClean="0"/>
              <a:t>5.10.2010</a:t>
            </a:r>
            <a:endParaRPr lang="fi-FI" dirty="0"/>
          </a:p>
        </p:txBody>
      </p:sp>
      <p:sp>
        <p:nvSpPr>
          <p:cNvPr id="5"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707152"/>
          </a:xfrm>
        </p:spPr>
        <p:txBody>
          <a:bodyPr/>
          <a:lstStyle/>
          <a:p>
            <a:r>
              <a:rPr lang="fi-FI" dirty="0" smtClean="0"/>
              <a:t>4.3 Koekenttämittaukset</a:t>
            </a:r>
            <a:endParaRPr lang="fi-FI" dirty="0"/>
          </a:p>
        </p:txBody>
      </p:sp>
      <p:sp>
        <p:nvSpPr>
          <p:cNvPr id="3" name="Sisällön paikkamerkki 2"/>
          <p:cNvSpPr>
            <a:spLocks noGrp="1"/>
          </p:cNvSpPr>
          <p:nvPr>
            <p:ph idx="1"/>
          </p:nvPr>
        </p:nvSpPr>
        <p:spPr>
          <a:xfrm>
            <a:off x="572400" y="1052736"/>
            <a:ext cx="7988400" cy="4667664"/>
          </a:xfrm>
        </p:spPr>
        <p:txBody>
          <a:bodyPr>
            <a:normAutofit/>
          </a:bodyPr>
          <a:lstStyle/>
          <a:p>
            <a:r>
              <a:rPr lang="fi-FI" sz="1600" dirty="0" smtClean="0"/>
              <a:t>Mittaukset suoritettiin aluksi puhtaalta pinnalta, minkä jälkeen liukkaudentorjuntamateriaalin määrää kasvatettiin uudessa mittauksessa aina 50 </a:t>
            </a:r>
            <a:r>
              <a:rPr lang="fi-FI" sz="1600" dirty="0" smtClean="0"/>
              <a:t>g/m² kerrallaan</a:t>
            </a:r>
          </a:p>
          <a:p>
            <a:r>
              <a:rPr lang="fi-FI" sz="1600" dirty="0" smtClean="0"/>
              <a:t>300 g/m² asti, minkä jälkeen mitattiin vielä määrillä 400 g/m² ja 500 </a:t>
            </a:r>
            <a:r>
              <a:rPr lang="fi-FI" sz="1600" dirty="0" smtClean="0"/>
              <a:t>g/m²</a:t>
            </a:r>
          </a:p>
          <a:p>
            <a:endParaRPr lang="fi-FI" dirty="0" smtClean="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8194" name="Picture 2" descr="C:\Users\KJE\Desktop\Turvakopio\Mittaustulokset\Kirjatut\20.1 malmi koekenttä\Tilannekuvat\IMG_0541.JPG"/>
          <p:cNvPicPr>
            <a:picLocks noChangeAspect="1" noChangeArrowheads="1"/>
          </p:cNvPicPr>
          <p:nvPr/>
        </p:nvPicPr>
        <p:blipFill>
          <a:blip r:embed="rId2" cstate="print"/>
          <a:srcRect/>
          <a:stretch>
            <a:fillRect/>
          </a:stretch>
        </p:blipFill>
        <p:spPr bwMode="auto">
          <a:xfrm>
            <a:off x="899592" y="2144496"/>
            <a:ext cx="7416824" cy="3612424"/>
          </a:xfrm>
          <a:prstGeom prst="rect">
            <a:avLst/>
          </a:prstGeom>
          <a:noFill/>
        </p:spPr>
      </p:pic>
      <p:sp>
        <p:nvSpPr>
          <p:cNvPr id="9"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851168"/>
          </a:xfrm>
        </p:spPr>
        <p:txBody>
          <a:bodyPr/>
          <a:lstStyle/>
          <a:p>
            <a:r>
              <a:rPr lang="fi-FI" dirty="0" smtClean="0"/>
              <a:t>4.3 Koekenttämittaukset</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9218" name="Picture 2" descr="C:\Users\KJE\Desktop\Turvakopio\Mittaustulokset\Kirjatut\20.1 malmi koekenttä\Tilannekuvat\IMG_0409.JPG"/>
          <p:cNvPicPr>
            <a:picLocks noGrp="1" noChangeAspect="1" noChangeArrowheads="1"/>
          </p:cNvPicPr>
          <p:nvPr>
            <p:ph idx="1"/>
          </p:nvPr>
        </p:nvPicPr>
        <p:blipFill>
          <a:blip r:embed="rId2" cstate="print"/>
          <a:srcRect/>
          <a:stretch>
            <a:fillRect/>
          </a:stretch>
        </p:blipFill>
        <p:spPr bwMode="auto">
          <a:xfrm>
            <a:off x="755576" y="1196752"/>
            <a:ext cx="7704855" cy="4523011"/>
          </a:xfrm>
          <a:prstGeom prst="rect">
            <a:avLst/>
          </a:prstGeom>
          <a:noFill/>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635144"/>
          </a:xfrm>
        </p:spPr>
        <p:txBody>
          <a:bodyPr/>
          <a:lstStyle/>
          <a:p>
            <a:r>
              <a:rPr lang="fi-FI" dirty="0" smtClean="0"/>
              <a:t>5. Kenttätutkimusten tulokset</a:t>
            </a:r>
            <a:endParaRPr lang="fi-FI" dirty="0"/>
          </a:p>
        </p:txBody>
      </p:sp>
      <p:sp>
        <p:nvSpPr>
          <p:cNvPr id="3" name="Sisällön paikkamerkki 2"/>
          <p:cNvSpPr>
            <a:spLocks noGrp="1"/>
          </p:cNvSpPr>
          <p:nvPr>
            <p:ph idx="1"/>
          </p:nvPr>
        </p:nvSpPr>
        <p:spPr>
          <a:xfrm>
            <a:off x="572400" y="1124744"/>
            <a:ext cx="7988400" cy="4595656"/>
          </a:xfrm>
        </p:spPr>
        <p:txBody>
          <a:bodyPr/>
          <a:lstStyle/>
          <a:p>
            <a:r>
              <a:rPr lang="fi-FI" dirty="0" smtClean="0"/>
              <a:t>Mittauksia tehtiin talven aikana mittauspaikoilla n. 160 ja mittauksissa kertyi n</a:t>
            </a:r>
            <a:r>
              <a:rPr lang="fi-FI" dirty="0" smtClean="0"/>
              <a:t>. </a:t>
            </a:r>
            <a:r>
              <a:rPr lang="fi-FI" dirty="0" smtClean="0"/>
              <a:t>1500 </a:t>
            </a:r>
            <a:r>
              <a:rPr lang="fi-FI" dirty="0" smtClean="0"/>
              <a:t>mittaustulosta ja yli 3000 valokuvaa.</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p:cNvPicPr/>
          <p:nvPr/>
        </p:nvPicPr>
        <p:blipFill>
          <a:blip r:embed="rId2" cstate="print"/>
          <a:srcRect/>
          <a:stretch>
            <a:fillRect/>
          </a:stretch>
        </p:blipFill>
        <p:spPr bwMode="auto">
          <a:xfrm>
            <a:off x="899592" y="2204864"/>
            <a:ext cx="7488832" cy="3456384"/>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563136"/>
          </a:xfrm>
        </p:spPr>
        <p:txBody>
          <a:bodyPr/>
          <a:lstStyle/>
          <a:p>
            <a:r>
              <a:rPr lang="fi-FI" dirty="0" smtClean="0"/>
              <a:t>5.1 Kitkanmittausten toteutus</a:t>
            </a:r>
            <a:endParaRPr lang="fi-FI" dirty="0"/>
          </a:p>
        </p:txBody>
      </p:sp>
      <p:sp>
        <p:nvSpPr>
          <p:cNvPr id="3" name="Sisällön paikkamerkki 2"/>
          <p:cNvSpPr>
            <a:spLocks noGrp="1"/>
          </p:cNvSpPr>
          <p:nvPr>
            <p:ph idx="1"/>
          </p:nvPr>
        </p:nvSpPr>
        <p:spPr>
          <a:xfrm>
            <a:off x="572400" y="1052736"/>
            <a:ext cx="7988400" cy="4667664"/>
          </a:xfrm>
        </p:spPr>
        <p:txBody>
          <a:bodyPr/>
          <a:lstStyle/>
          <a:p>
            <a:r>
              <a:rPr lang="fi-FI" dirty="0" smtClean="0"/>
              <a:t>Tulokset osoittivat kitka-arvojen olevan totuuden mukaisia kantavilla </a:t>
            </a:r>
            <a:r>
              <a:rPr lang="fi-FI" dirty="0" smtClean="0"/>
              <a:t>pinnoilla</a:t>
            </a:r>
          </a:p>
          <a:p>
            <a:r>
              <a:rPr lang="fi-FI" dirty="0" smtClean="0"/>
              <a:t>Vastasataneen </a:t>
            </a:r>
            <a:r>
              <a:rPr lang="fi-FI" dirty="0" smtClean="0"/>
              <a:t>lumen päältä mitatut tulokset eivät tuntuneet </a:t>
            </a:r>
            <a:r>
              <a:rPr lang="fi-FI" dirty="0" smtClean="0"/>
              <a:t>todellisilta</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Kuva 5" descr="C:\Users\KJE\AppData\Local\Microsoft\Windows\Temporary Internet Files\Content.Word\IMG_9656.jpg"/>
          <p:cNvPicPr/>
          <p:nvPr/>
        </p:nvPicPr>
        <p:blipFill>
          <a:blip r:embed="rId2" cstate="print"/>
          <a:srcRect/>
          <a:stretch>
            <a:fillRect/>
          </a:stretch>
        </p:blipFill>
        <p:spPr bwMode="auto">
          <a:xfrm>
            <a:off x="1403648" y="2708920"/>
            <a:ext cx="6264696" cy="2697736"/>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563136"/>
          </a:xfrm>
        </p:spPr>
        <p:txBody>
          <a:bodyPr/>
          <a:lstStyle/>
          <a:p>
            <a:r>
              <a:rPr lang="fi-FI" dirty="0" smtClean="0"/>
              <a:t>5.1 Kitkanmittausten toteutus</a:t>
            </a:r>
            <a:endParaRPr lang="fi-FI" dirty="0"/>
          </a:p>
        </p:txBody>
      </p:sp>
      <p:sp>
        <p:nvSpPr>
          <p:cNvPr id="3" name="Sisällön paikkamerkki 2"/>
          <p:cNvSpPr>
            <a:spLocks noGrp="1"/>
          </p:cNvSpPr>
          <p:nvPr>
            <p:ph idx="1"/>
          </p:nvPr>
        </p:nvSpPr>
        <p:spPr>
          <a:xfrm>
            <a:off x="572400" y="1052736"/>
            <a:ext cx="7988400" cy="4667664"/>
          </a:xfrm>
        </p:spPr>
        <p:txBody>
          <a:bodyPr/>
          <a:lstStyle/>
          <a:p>
            <a:r>
              <a:rPr lang="fi-FI" dirty="0" smtClean="0"/>
              <a:t>Suojateiden </a:t>
            </a:r>
            <a:r>
              <a:rPr lang="fi-FI" dirty="0" smtClean="0"/>
              <a:t>mittaamisesta saatuihin tuloksiin tulee suhtautua kriittisesti, sillä ajourat ja muut epätasaisuudet saavat mittauslaitteen ilmoittamaan liian matalia kitkan </a:t>
            </a:r>
            <a:r>
              <a:rPr lang="fi-FI" dirty="0" smtClean="0"/>
              <a:t>arvoja</a:t>
            </a:r>
          </a:p>
          <a:p>
            <a:r>
              <a:rPr lang="fi-FI" dirty="0" smtClean="0"/>
              <a:t>Mitattaessa </a:t>
            </a:r>
            <a:r>
              <a:rPr lang="fi-FI" dirty="0" smtClean="0"/>
              <a:t>pyörät irtoavat hetkittäin mittauspinnasta ja laitteen pyörä pyörii ilman vastusta ja kitka-arvo on tältä mittausmatkalta 0</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635144"/>
          </a:xfrm>
        </p:spPr>
        <p:txBody>
          <a:bodyPr/>
          <a:lstStyle/>
          <a:p>
            <a:r>
              <a:rPr lang="fi-FI" dirty="0" smtClean="0"/>
              <a:t>5.2 Koekentän tulokset</a:t>
            </a:r>
            <a:endParaRPr lang="fi-FI" dirty="0"/>
          </a:p>
        </p:txBody>
      </p:sp>
      <p:sp>
        <p:nvSpPr>
          <p:cNvPr id="3" name="Sisällön paikkamerkki 2"/>
          <p:cNvSpPr>
            <a:spLocks noGrp="1"/>
          </p:cNvSpPr>
          <p:nvPr>
            <p:ph idx="1"/>
          </p:nvPr>
        </p:nvSpPr>
        <p:spPr/>
        <p:txBody>
          <a:bodyPr/>
          <a:lstStyle/>
          <a:p>
            <a:r>
              <a:rPr lang="fi-FI" dirty="0" smtClean="0"/>
              <a:t>Mittaustulokset osoittivat Työterveyslaitoksen ja Aalto-yliopiston kitkanmittauslaitteiden antavan samansuuntaisia arvoja, kun pinnalle ei ollut vielä levitetty </a:t>
            </a:r>
            <a:r>
              <a:rPr lang="fi-FI" dirty="0" smtClean="0"/>
              <a:t>liukkaudentorjuntamateriaaleja</a:t>
            </a:r>
          </a:p>
          <a:p>
            <a:r>
              <a:rPr lang="fi-FI" dirty="0" smtClean="0"/>
              <a:t>Lisättäessä hiekoitusmateriaalia jäiselle pinnalle mittauslaitteiden mittaustulokset muuttuivat </a:t>
            </a:r>
            <a:r>
              <a:rPr lang="fi-FI" dirty="0" smtClean="0"/>
              <a:t>erilaisiksi</a:t>
            </a:r>
          </a:p>
          <a:p>
            <a:r>
              <a:rPr lang="fi-FI" dirty="0" smtClean="0"/>
              <a:t>Tämä johtuu mittauslaitteiden erilaisuudesta. Aalto-yliopiston mittauslaite kuvastaa enemmän polkupyörän käyttäytymistä jäisellä pinnalla, kun taas Työterveyslaitoksen mittauslaite jäljittelee askelta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5.2.1 Kuivan jää tulokset</a:t>
            </a:r>
            <a:endParaRPr lang="fi-FI" dirty="0"/>
          </a:p>
        </p:txBody>
      </p:sp>
      <p:sp>
        <p:nvSpPr>
          <p:cNvPr id="3" name="Sisällön paikkamerkki 2"/>
          <p:cNvSpPr>
            <a:spLocks noGrp="1"/>
          </p:cNvSpPr>
          <p:nvPr>
            <p:ph idx="1"/>
          </p:nvPr>
        </p:nvSpPr>
        <p:spPr>
          <a:xfrm>
            <a:off x="572400" y="1124744"/>
            <a:ext cx="7988400" cy="4595656"/>
          </a:xfrm>
        </p:spPr>
        <p:txBody>
          <a:bodyPr>
            <a:normAutofit fontScale="92500" lnSpcReduction="10000"/>
          </a:bodyPr>
          <a:lstStyle/>
          <a:p>
            <a:r>
              <a:rPr lang="fi-FI" dirty="0" smtClean="0"/>
              <a:t>Hiekoitus </a:t>
            </a:r>
            <a:r>
              <a:rPr lang="fi-FI" dirty="0" smtClean="0"/>
              <a:t>parantaa selvästi jalankulkijoiden osalta kitkaa, mutta polkupyöräilijöiden ajamiseen sillä ei ole mainittavaa </a:t>
            </a:r>
            <a:r>
              <a:rPr lang="fi-FI" dirty="0" smtClean="0"/>
              <a:t>vaikutusta</a:t>
            </a:r>
          </a:p>
          <a:p>
            <a:r>
              <a:rPr lang="fi-FI" dirty="0" smtClean="0"/>
              <a:t>Työterveyslaitoksen mittauslaitteen tulokset kertovat hyvin sen, miten hiekoitus lisää jalankulkijalle väylän kitkan arvosta 0.10 arvoon 0.26, kun hiekoituksen määrä on 150 g/m². Sitä suuremmat hiekoitusmateriaalin määrät eivät enää lisää kitka-arvoa</a:t>
            </a:r>
            <a:r>
              <a:rPr lang="fi-FI" dirty="0" smtClean="0"/>
              <a:t>.</a:t>
            </a:r>
          </a:p>
          <a:p>
            <a:r>
              <a:rPr lang="fi-FI" dirty="0" smtClean="0"/>
              <a:t>Aalto-yliopiston mittauslaitteella saadut tulokset hiekoittamattomalta pinnalta eivät kasva kitka-arvosta 0.07, joten polkupyöräilijöille ei näyttäisi hiekoituksesta olevan hyötyä, joskaan ei myös haittaa</a:t>
            </a:r>
            <a:r>
              <a:rPr lang="fi-FI" dirty="0" smtClean="0"/>
              <a:t>.</a:t>
            </a:r>
          </a:p>
          <a:p>
            <a:r>
              <a:rPr lang="fi-FI" dirty="0" smtClean="0"/>
              <a:t>Jäisellä </a:t>
            </a:r>
            <a:r>
              <a:rPr lang="fi-FI" dirty="0" smtClean="0"/>
              <a:t>pinnalla ei siis hiekoituksella saavuteta pyöräilijöille sellaista kitka-arvoa, että siinä olisi turvallista ajaa.</a:t>
            </a:r>
          </a:p>
          <a:p>
            <a:endParaRPr lang="fi-FI" dirty="0"/>
          </a:p>
        </p:txBody>
      </p:sp>
      <p:sp>
        <p:nvSpPr>
          <p:cNvPr id="4" name="Tekstin paikkamerkki 3"/>
          <p:cNvSpPr>
            <a:spLocks noGrp="1"/>
          </p:cNvSpPr>
          <p:nvPr>
            <p:ph type="body" sz="quarter" idx="13"/>
          </p:nvPr>
        </p:nvSpPr>
        <p:spPr/>
        <p:txBody>
          <a:bodyPr/>
          <a:lstStyle/>
          <a:p>
            <a:r>
              <a:rPr lang="fi-FI" dirty="0" smtClean="0"/>
              <a:t>5.10.2010</a:t>
            </a:r>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5.2.2 Kostean </a:t>
            </a:r>
            <a:r>
              <a:rPr lang="fi-FI" dirty="0" smtClean="0"/>
              <a:t>jää tulokset</a:t>
            </a:r>
            <a:endParaRPr lang="fi-FI" dirty="0"/>
          </a:p>
        </p:txBody>
      </p:sp>
      <p:sp>
        <p:nvSpPr>
          <p:cNvPr id="3" name="Sisällön paikkamerkki 2"/>
          <p:cNvSpPr>
            <a:spLocks noGrp="1"/>
          </p:cNvSpPr>
          <p:nvPr>
            <p:ph idx="1"/>
          </p:nvPr>
        </p:nvSpPr>
        <p:spPr>
          <a:xfrm>
            <a:off x="572400" y="1196752"/>
            <a:ext cx="7988400" cy="4523648"/>
          </a:xfrm>
        </p:spPr>
        <p:txBody>
          <a:bodyPr/>
          <a:lstStyle/>
          <a:p>
            <a:r>
              <a:rPr lang="fi-FI" dirty="0" smtClean="0"/>
              <a:t>Pintaan jäätyneet hiekoitusmateriaalin paras kitka-arvo 0.28 saavutettiin 150 g/m² määrällä, eikä se kasvanut enää hiekoituksen määrän kasvattamisella</a:t>
            </a:r>
            <a:r>
              <a:rPr lang="fi-FI" dirty="0" smtClean="0"/>
              <a:t>.</a:t>
            </a:r>
          </a:p>
          <a:p>
            <a:r>
              <a:rPr lang="fi-FI" dirty="0" smtClean="0"/>
              <a:t>Aalto yliopiston mittauslaitteen tulokset </a:t>
            </a:r>
            <a:r>
              <a:rPr lang="fi-FI" dirty="0" smtClean="0"/>
              <a:t>kertovat hyvin sen, miten hiekoituksella saadaan kasvatettua pitoa ja noin 150 g/m²:lla päästään kitkan maksimiarvoon. Kitka-arvo 0.10 jää silti täysin riittämättömäksi</a:t>
            </a:r>
            <a:r>
              <a:rPr lang="fi-FI" dirty="0" smtClean="0"/>
              <a:t>.</a:t>
            </a:r>
          </a:p>
          <a:p>
            <a:r>
              <a:rPr lang="fi-FI" dirty="0" smtClean="0"/>
              <a:t>Kostealla </a:t>
            </a:r>
            <a:r>
              <a:rPr lang="fi-FI" dirty="0" smtClean="0"/>
              <a:t>jäisellä pinnalla ei siis hiekoituksella saavuteta pyöräilijöille sellaista kitka-arvoa, että siinä olisi turvallista ajaa. </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5.2.3 Verkkoterällä aurattu pinta</a:t>
            </a:r>
            <a:endParaRPr lang="fi-FI" dirty="0"/>
          </a:p>
        </p:txBody>
      </p:sp>
      <p:sp>
        <p:nvSpPr>
          <p:cNvPr id="3" name="Sisällön paikkamerkki 2"/>
          <p:cNvSpPr>
            <a:spLocks noGrp="1"/>
          </p:cNvSpPr>
          <p:nvPr>
            <p:ph idx="1"/>
          </p:nvPr>
        </p:nvSpPr>
        <p:spPr>
          <a:xfrm>
            <a:off x="572400" y="1196752"/>
            <a:ext cx="7988400" cy="4523648"/>
          </a:xfrm>
        </p:spPr>
        <p:txBody>
          <a:bodyPr/>
          <a:lstStyle/>
          <a:p>
            <a:r>
              <a:rPr lang="fi-FI" dirty="0" smtClean="0"/>
              <a:t>Tulokset puhtaalta pinnalta olivat samansuuruisia kuin tilanteessa, missä hiekoitusmateriaalia oli levitetty pinnalle 500 g/m². Kitka-arvo oli noin 0.14</a:t>
            </a:r>
            <a:r>
              <a:rPr lang="fi-FI" dirty="0" smtClean="0"/>
              <a:t>.</a:t>
            </a:r>
          </a:p>
          <a:p>
            <a:r>
              <a:rPr lang="fi-FI" dirty="0" smtClean="0"/>
              <a:t>Tulokset verkkoterällä auratulta pinnalta eivät kerro niinkään pinnan todellisesta kitka-arvosta vaan siitä, että hiekoitusmateriaalilla ei saada pitoa </a:t>
            </a:r>
            <a:r>
              <a:rPr lang="fi-FI" dirty="0" smtClean="0"/>
              <a:t>parannettua</a:t>
            </a:r>
          </a:p>
          <a:p>
            <a:r>
              <a:rPr lang="fi-FI" dirty="0" smtClean="0"/>
              <a:t>Molempien </a:t>
            </a:r>
            <a:r>
              <a:rPr lang="fi-FI" dirty="0" smtClean="0"/>
              <a:t>mittareiden mittausmenetelmä on sellainen, ettei se sovellu parhaalla mahdollisella tavalla pehmeälle lumipinnalle.</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5.2.4 Kenttäauralla aurattu pinta</a:t>
            </a:r>
            <a:endParaRPr lang="fi-FI" dirty="0"/>
          </a:p>
        </p:txBody>
      </p:sp>
      <p:sp>
        <p:nvSpPr>
          <p:cNvPr id="3" name="Sisällön paikkamerkki 2"/>
          <p:cNvSpPr>
            <a:spLocks noGrp="1"/>
          </p:cNvSpPr>
          <p:nvPr>
            <p:ph idx="1"/>
          </p:nvPr>
        </p:nvSpPr>
        <p:spPr/>
        <p:txBody>
          <a:bodyPr/>
          <a:lstStyle/>
          <a:p>
            <a:r>
              <a:rPr lang="fi-FI" dirty="0" smtClean="0"/>
              <a:t>Aalto-yliopiston mittauslaitteen kitka-arvot eivät kasvaneet hiekoitusmateriaalia lisättäessä. Tämä johtuu pinnan kovuuden ja liukkauden yhdistelmästä, joka saa hiekoitusmateriaalin pyörimään kuin kuulalaakeri mittauslaitteen pyörien alla</a:t>
            </a:r>
            <a:r>
              <a:rPr lang="fi-FI" dirty="0" smtClean="0"/>
              <a:t>.</a:t>
            </a:r>
          </a:p>
          <a:p>
            <a:r>
              <a:rPr lang="fi-FI" dirty="0" smtClean="0"/>
              <a:t>Työterveyslaitoksen arvot kasvoivat hiekoitusmateriaalia levitettäessä 150 g/m² asti, jolloin kitka-arvo oli 0.22</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1.3 Tutkimukselle asetetut tavoitteet ja toteutus</a:t>
            </a:r>
            <a:endParaRPr lang="fi-FI" dirty="0"/>
          </a:p>
        </p:txBody>
      </p:sp>
      <p:sp>
        <p:nvSpPr>
          <p:cNvPr id="3" name="Sisällön paikkamerkki 2"/>
          <p:cNvSpPr>
            <a:spLocks noGrp="1"/>
          </p:cNvSpPr>
          <p:nvPr>
            <p:ph idx="1"/>
          </p:nvPr>
        </p:nvSpPr>
        <p:spPr/>
        <p:txBody>
          <a:bodyPr/>
          <a:lstStyle/>
          <a:p>
            <a:r>
              <a:rPr lang="fi-FI" dirty="0" smtClean="0"/>
              <a:t>Kehittää </a:t>
            </a:r>
            <a:r>
              <a:rPr lang="fi-FI" dirty="0" smtClean="0"/>
              <a:t>kevyen liikenteen väylien liukkaudentorjunnan riittävyyden </a:t>
            </a:r>
            <a:r>
              <a:rPr lang="fi-FI" dirty="0" smtClean="0"/>
              <a:t>arviointia</a:t>
            </a:r>
          </a:p>
          <a:p>
            <a:r>
              <a:rPr lang="fi-FI" dirty="0" smtClean="0"/>
              <a:t>Vertailemalla </a:t>
            </a:r>
            <a:r>
              <a:rPr lang="fi-FI" dirty="0" smtClean="0"/>
              <a:t>kevyen liikenteen liukkaudentorjunnan laatua eri </a:t>
            </a:r>
            <a:r>
              <a:rPr lang="fi-FI" dirty="0" smtClean="0"/>
              <a:t>talvikeleissä</a:t>
            </a:r>
          </a:p>
          <a:p>
            <a:r>
              <a:rPr lang="fi-FI" dirty="0" smtClean="0"/>
              <a:t>Määrittämällä </a:t>
            </a:r>
            <a:r>
              <a:rPr lang="fi-FI" dirty="0" smtClean="0"/>
              <a:t>riittävät toimenpiteet liukkaudentorjunnalle eri </a:t>
            </a:r>
            <a:r>
              <a:rPr lang="fi-FI" dirty="0" smtClean="0"/>
              <a:t>kelioloissa</a:t>
            </a:r>
          </a:p>
          <a:p>
            <a:r>
              <a:rPr lang="fi-FI" dirty="0" smtClean="0"/>
              <a:t>Tutkimusvälineinä käytettiin kevyen liikenteen väylille soveltuvaa työnnettävää kitkamittaria ja valokuvausta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5.2.5 Jäinen lumi pinta</a:t>
            </a:r>
            <a:endParaRPr lang="fi-FI" dirty="0"/>
          </a:p>
        </p:txBody>
      </p:sp>
      <p:sp>
        <p:nvSpPr>
          <p:cNvPr id="3" name="Sisällön paikkamerkki 2"/>
          <p:cNvSpPr>
            <a:spLocks noGrp="1"/>
          </p:cNvSpPr>
          <p:nvPr>
            <p:ph idx="1"/>
          </p:nvPr>
        </p:nvSpPr>
        <p:spPr/>
        <p:txBody>
          <a:bodyPr/>
          <a:lstStyle/>
          <a:p>
            <a:r>
              <a:rPr lang="fi-FI" dirty="0" smtClean="0"/>
              <a:t>Jäiseltä lumelta tehdyissä kokeissa Työterveyslaitoksen mittauslaitteen mittaustulokset olivat keskihajonnaltaan niin suuria, että ne </a:t>
            </a:r>
            <a:r>
              <a:rPr lang="fi-FI" dirty="0" smtClean="0"/>
              <a:t>hylättiin</a:t>
            </a:r>
          </a:p>
          <a:p>
            <a:r>
              <a:rPr lang="fi-FI" dirty="0" smtClean="0"/>
              <a:t>Tuloksien suuret vaihtelut johtuvat jäätyneen pinnan epätasaisuudesta, mikä vaikutti </a:t>
            </a:r>
            <a:r>
              <a:rPr lang="fi-FI" dirty="0" smtClean="0"/>
              <a:t>mittauslaitteeseen</a:t>
            </a:r>
          </a:p>
          <a:p>
            <a:r>
              <a:rPr lang="fi-FI" dirty="0" smtClean="0"/>
              <a:t>Aalto-yliopiston mittauslaitteella saadut tulokset olivat samansuuntaiset kuin kenttäauralla auratulla pinnalla saadut mittaustulokset.</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635144"/>
          </a:xfrm>
        </p:spPr>
        <p:txBody>
          <a:bodyPr/>
          <a:lstStyle/>
          <a:p>
            <a:r>
              <a:rPr lang="fi-FI" dirty="0" smtClean="0"/>
              <a:t>5.2.6 Kenttäkokeiden yhteenveto</a:t>
            </a:r>
            <a:endParaRPr lang="fi-FI" dirty="0"/>
          </a:p>
        </p:txBody>
      </p:sp>
      <p:sp>
        <p:nvSpPr>
          <p:cNvPr id="3" name="Sisällön paikkamerkki 2"/>
          <p:cNvSpPr>
            <a:spLocks noGrp="1"/>
          </p:cNvSpPr>
          <p:nvPr>
            <p:ph idx="1"/>
          </p:nvPr>
        </p:nvSpPr>
        <p:spPr>
          <a:xfrm>
            <a:off x="572400" y="1124744"/>
            <a:ext cx="7988400" cy="4595656"/>
          </a:xfrm>
        </p:spPr>
        <p:txBody>
          <a:bodyPr>
            <a:normAutofit fontScale="85000" lnSpcReduction="20000"/>
          </a:bodyPr>
          <a:lstStyle/>
          <a:p>
            <a:r>
              <a:rPr lang="fi-FI" dirty="0" smtClean="0"/>
              <a:t>Kenttäkokeet antoivat sepelin levitysmääristä erilaisia tuloksia eri </a:t>
            </a:r>
            <a:r>
              <a:rPr lang="fi-FI" dirty="0" smtClean="0"/>
              <a:t>mittauspinnoilla</a:t>
            </a:r>
          </a:p>
          <a:p>
            <a:r>
              <a:rPr lang="fi-FI" dirty="0" smtClean="0"/>
              <a:t>Kuivan jään päälle levitettäessä kitka-arvo ei juuri kasvanut lähtöarvosta paljaalla pinnalla. Levitettäessä sepeli ei kiinnity jään pinnalle, vaan jää pyörimään alustan ja kitkamittauslaitteen </a:t>
            </a:r>
            <a:r>
              <a:rPr lang="fi-FI" dirty="0" smtClean="0"/>
              <a:t>väliin</a:t>
            </a:r>
          </a:p>
          <a:p>
            <a:r>
              <a:rPr lang="fi-FI" dirty="0" smtClean="0"/>
              <a:t>Jos kitkaa haluttaisiin parantaa, pitäisi sepeli saada kiinnittymään </a:t>
            </a:r>
            <a:r>
              <a:rPr lang="fi-FI" dirty="0" smtClean="0"/>
              <a:t>jäänpintaan</a:t>
            </a:r>
          </a:p>
          <a:p>
            <a:r>
              <a:rPr lang="fi-FI" dirty="0" smtClean="0"/>
              <a:t>Lumisilla pinnoilla sepelin levittäminen kasvattaa kitka-arvoa vain hetkellisesti ja jo muutaman kevyen liikenteen väylän käyttäjän jälkeen sepeli painautuu lumen sisään, eikä enää lisää pitoa väylän </a:t>
            </a:r>
            <a:r>
              <a:rPr lang="fi-FI" dirty="0" smtClean="0"/>
              <a:t>pinnassa</a:t>
            </a:r>
          </a:p>
          <a:p>
            <a:r>
              <a:rPr lang="fi-FI" dirty="0" smtClean="0"/>
              <a:t>. Poikkeuksen tekee lumi, joka on painautunut tiiviisti väylän pintaan ja osittain jäätynyt. Tällaisen tilanteen vallitessa sepeli toimii samoin kuin jäisillä pinnoilla eli ei kiinnity pintaan, eikä lisää pitoa vaan saattaa paikoittain jopa heikentää sitä hiekoitusta edeltävään tilanteeseen verrattuna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5.3 Ilman lämpötilojen vaikutus tuloksiin</a:t>
            </a:r>
            <a:endParaRPr lang="fi-FI" dirty="0"/>
          </a:p>
        </p:txBody>
      </p:sp>
      <p:sp>
        <p:nvSpPr>
          <p:cNvPr id="3" name="Sisällön paikkamerkki 2"/>
          <p:cNvSpPr>
            <a:spLocks noGrp="1"/>
          </p:cNvSpPr>
          <p:nvPr>
            <p:ph idx="1"/>
          </p:nvPr>
        </p:nvSpPr>
        <p:spPr>
          <a:xfrm>
            <a:off x="572400" y="1124744"/>
            <a:ext cx="7988400" cy="4595656"/>
          </a:xfrm>
        </p:spPr>
        <p:txBody>
          <a:bodyPr>
            <a:normAutofit fontScale="92500" lnSpcReduction="10000"/>
          </a:bodyPr>
          <a:lstStyle/>
          <a:p>
            <a:r>
              <a:rPr lang="fi-FI" dirty="0" smtClean="0"/>
              <a:t>Talven 2009 - 2010 aikana tehdyissä mittauksissa Aalto-yliopiston kitkamittauslaitteen tulokset olivat hiekoitetulla ja hiekoittamattomalla pinnalla lähestulkoon samansuuruisia eri </a:t>
            </a:r>
            <a:r>
              <a:rPr lang="fi-FI" dirty="0" smtClean="0"/>
              <a:t>lämpötiloissa</a:t>
            </a:r>
          </a:p>
          <a:p>
            <a:r>
              <a:rPr lang="fi-FI" dirty="0" smtClean="0"/>
              <a:t>Hiekoituksen parantava vaikutus lumipinnan kitkakertoimeen on parhaimmillaan kovalla pakkasella noin </a:t>
            </a:r>
            <a:r>
              <a:rPr lang="fi-FI" dirty="0" smtClean="0"/>
              <a:t>0.05</a:t>
            </a:r>
          </a:p>
          <a:p>
            <a:r>
              <a:rPr lang="fi-FI" dirty="0" smtClean="0"/>
              <a:t>–5…0 celsiusasteen lämpötiloissa hiekoituksilla ei näyttäisi olevan vaikutusta enää ollenkaan</a:t>
            </a:r>
            <a:r>
              <a:rPr lang="fi-FI" dirty="0" smtClean="0"/>
              <a:t>.</a:t>
            </a:r>
          </a:p>
          <a:p>
            <a:r>
              <a:rPr lang="fi-FI" dirty="0" smtClean="0"/>
              <a:t>Jäällä ei hiekoitus näyttäisi antavan juurikaan lisäystä kitka-arvoon lämpötilan laskettua selvästi alle nollan </a:t>
            </a:r>
            <a:r>
              <a:rPr lang="fi-FI" dirty="0" smtClean="0"/>
              <a:t>asteen</a:t>
            </a:r>
          </a:p>
          <a:p>
            <a:r>
              <a:rPr lang="fi-FI" dirty="0" smtClean="0"/>
              <a:t>Nollan asteen molemmin puolin mitatuissa arvoissa hiekoituksella saadaan parempi pito jäisillä pinnoilla. Tulokseen vaikuttaa talven aikana levitetty hiekka, joka on jäätynyt osittain pintaan</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15616" y="1988840"/>
            <a:ext cx="7445184" cy="1152128"/>
          </a:xfrm>
        </p:spPr>
        <p:txBody>
          <a:bodyPr>
            <a:normAutofit/>
          </a:bodyPr>
          <a:lstStyle/>
          <a:p>
            <a:r>
              <a:rPr lang="fi-FI" dirty="0" smtClean="0"/>
              <a:t>5.4 Tyypilliset talvikelit ja niiden liukkaudentorjunta</a:t>
            </a:r>
            <a:endParaRPr lang="fi-FI" dirty="0"/>
          </a:p>
        </p:txBody>
      </p:sp>
      <p:sp>
        <p:nvSpPr>
          <p:cNvPr id="6" name="Tekstin paikkamerkki 5"/>
          <p:cNvSpPr>
            <a:spLocks noGrp="1"/>
          </p:cNvSpPr>
          <p:nvPr>
            <p:ph type="body" sz="quarter" idx="13"/>
          </p:nvPr>
        </p:nvSpPr>
        <p:spPr/>
        <p:txBody>
          <a:bodyPr/>
          <a:lstStyle/>
          <a:p>
            <a:r>
              <a:rPr lang="fi-FI" dirty="0" smtClean="0"/>
              <a:t>5.10.2010</a:t>
            </a:r>
          </a:p>
          <a:p>
            <a:endParaRPr lang="fi-FI" dirty="0"/>
          </a:p>
        </p:txBody>
      </p:sp>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5.4.1 Mustan jään keli</a:t>
            </a:r>
            <a:endParaRPr lang="fi-FI" dirty="0"/>
          </a:p>
        </p:txBody>
      </p:sp>
      <p:sp>
        <p:nvSpPr>
          <p:cNvPr id="3" name="Sisällön paikkamerkki 2"/>
          <p:cNvSpPr>
            <a:spLocks noGrp="1"/>
          </p:cNvSpPr>
          <p:nvPr>
            <p:ph idx="1"/>
          </p:nvPr>
        </p:nvSpPr>
        <p:spPr/>
        <p:txBody>
          <a:bodyPr>
            <a:normAutofit lnSpcReduction="10000"/>
          </a:bodyPr>
          <a:lstStyle/>
          <a:p>
            <a:r>
              <a:rPr lang="fi-FI" dirty="0" smtClean="0"/>
              <a:t>Syksyllä ensimmäisenä toimenpiteitä aiheuttaa keli, jossa kosteus tien pinnassa jäätyy ja aiheuttaa ns. mustan </a:t>
            </a:r>
            <a:r>
              <a:rPr lang="fi-FI" dirty="0" smtClean="0"/>
              <a:t>jään</a:t>
            </a:r>
          </a:p>
          <a:p>
            <a:r>
              <a:rPr lang="fi-FI" dirty="0" smtClean="0"/>
              <a:t>Muut tässä tutkimuksessa jäältä tehdyt mittaukset antaisivat olettaa, ettei hiekoittamalla saada tällaisilla keleillä välttämättä erityisen hyviä </a:t>
            </a:r>
            <a:r>
              <a:rPr lang="fi-FI" dirty="0" smtClean="0"/>
              <a:t>liukkaudentorjuntatuloksia</a:t>
            </a:r>
          </a:p>
          <a:p>
            <a:r>
              <a:rPr lang="fi-FI" dirty="0" smtClean="0"/>
              <a:t>Useasti mustan jään kelit syntyvät öisiin vuorokauden aikoihin, jolloin kevyen liikenteen käyttäjämäärät ovat vähäisiä, eivätkä väylät pysy yhtäjaksoisesti kovin pitkään liukkaina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p:txBody>
          <a:bodyPr/>
          <a:lstStyle/>
          <a:p>
            <a:r>
              <a:rPr lang="fi-FI" dirty="0" smtClean="0"/>
              <a:t>5.4.1 Mustan jään keli</a:t>
            </a:r>
            <a:endParaRPr lang="fi-FI" dirty="0"/>
          </a:p>
        </p:txBody>
      </p:sp>
      <p:sp>
        <p:nvSpPr>
          <p:cNvPr id="9" name="Tekstin paikkamerkki 8"/>
          <p:cNvSpPr>
            <a:spLocks noGrp="1"/>
          </p:cNvSpPr>
          <p:nvPr>
            <p:ph type="body" sz="quarter" idx="13"/>
          </p:nvPr>
        </p:nvSpPr>
        <p:spPr/>
        <p:txBody>
          <a:bodyPr/>
          <a:lstStyle/>
          <a:p>
            <a:r>
              <a:rPr lang="fi-FI" dirty="0" smtClean="0"/>
              <a:t>5.10.2010</a:t>
            </a:r>
          </a:p>
          <a:p>
            <a:endParaRPr lang="fi-FI" dirty="0"/>
          </a:p>
        </p:txBody>
      </p:sp>
      <p:pic>
        <p:nvPicPr>
          <p:cNvPr id="11" name="Sisällön paikkamerkki 10" descr="C:\Users\KJE\Desktop\kuvia\muut\IMG_8200.JPG"/>
          <p:cNvPicPr>
            <a:picLocks noGrp="1"/>
          </p:cNvPicPr>
          <p:nvPr>
            <p:ph sz="half" idx="1"/>
          </p:nvPr>
        </p:nvPicPr>
        <p:blipFill>
          <a:blip r:embed="rId2" cstate="print"/>
          <a:srcRect/>
          <a:stretch>
            <a:fillRect/>
          </a:stretch>
        </p:blipFill>
        <p:spPr bwMode="auto">
          <a:xfrm>
            <a:off x="573088" y="1268760"/>
            <a:ext cx="4646984" cy="4320480"/>
          </a:xfrm>
          <a:prstGeom prst="rect">
            <a:avLst/>
          </a:prstGeom>
          <a:noFill/>
          <a:ln w="9525">
            <a:noFill/>
            <a:miter lim="800000"/>
            <a:headEnd/>
            <a:tailEnd/>
          </a:ln>
        </p:spPr>
      </p:pic>
      <p:pic>
        <p:nvPicPr>
          <p:cNvPr id="12" name="Sisällön paikkamerkki 11" descr="C:\Users\KJE\Desktop\Turvakopio\Mittaustulokset\Kirjatut\23.12 malmin tori\IMG_8195.JPG"/>
          <p:cNvPicPr>
            <a:picLocks noGrp="1"/>
          </p:cNvPicPr>
          <p:nvPr>
            <p:ph sz="half" idx="2"/>
          </p:nvPr>
        </p:nvPicPr>
        <p:blipFill>
          <a:blip r:embed="rId3" cstate="print"/>
          <a:srcRect b="9091"/>
          <a:stretch>
            <a:fillRect/>
          </a:stretch>
        </p:blipFill>
        <p:spPr bwMode="auto">
          <a:xfrm>
            <a:off x="5508104" y="1268760"/>
            <a:ext cx="3064396" cy="4320480"/>
          </a:xfrm>
          <a:prstGeom prst="rect">
            <a:avLst/>
          </a:prstGeom>
          <a:noFill/>
          <a:ln w="9525">
            <a:noFill/>
            <a:miter lim="800000"/>
            <a:headEnd/>
            <a:tailEnd/>
          </a:ln>
        </p:spPr>
      </p:pic>
      <p:sp>
        <p:nvSpPr>
          <p:cNvPr id="13"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5.4.2 Vastasatanut irtolumi</a:t>
            </a:r>
            <a:endParaRPr lang="fi-FI" dirty="0"/>
          </a:p>
        </p:txBody>
      </p:sp>
      <p:sp>
        <p:nvSpPr>
          <p:cNvPr id="3" name="Sisällön paikkamerkki 2"/>
          <p:cNvSpPr>
            <a:spLocks noGrp="1"/>
          </p:cNvSpPr>
          <p:nvPr>
            <p:ph idx="1"/>
          </p:nvPr>
        </p:nvSpPr>
        <p:spPr>
          <a:xfrm>
            <a:off x="572400" y="1268760"/>
            <a:ext cx="7988400" cy="4451640"/>
          </a:xfrm>
        </p:spPr>
        <p:txBody>
          <a:bodyPr>
            <a:normAutofit/>
          </a:bodyPr>
          <a:lstStyle/>
          <a:p>
            <a:r>
              <a:rPr lang="fi-FI" dirty="0" smtClean="0"/>
              <a:t>Ensimmäinen </a:t>
            </a:r>
            <a:r>
              <a:rPr lang="fi-FI" dirty="0" smtClean="0"/>
              <a:t>toimenpide on </a:t>
            </a:r>
            <a:r>
              <a:rPr lang="fi-FI" dirty="0" smtClean="0"/>
              <a:t>yleensä </a:t>
            </a:r>
            <a:r>
              <a:rPr lang="fi-FI" dirty="0" smtClean="0"/>
              <a:t>auraus </a:t>
            </a:r>
            <a:r>
              <a:rPr lang="fi-FI" dirty="0" smtClean="0"/>
              <a:t>verkkoterällä, jota yleensä seuraa kevyen liikenteen väylillä </a:t>
            </a:r>
            <a:r>
              <a:rPr lang="fi-FI" dirty="0" smtClean="0"/>
              <a:t>hiekoitus</a:t>
            </a:r>
          </a:p>
          <a:p>
            <a:r>
              <a:rPr lang="fi-FI" dirty="0" smtClean="0"/>
              <a:t>Tulosten perusteella voidaan todeta, ettei kitka-arvoon saada hiekoituksella parannusta</a:t>
            </a:r>
            <a:r>
              <a:rPr lang="fi-FI" b="1" dirty="0" smtClean="0"/>
              <a:t>.</a:t>
            </a:r>
            <a:r>
              <a:rPr lang="fi-FI" dirty="0" smtClean="0"/>
              <a:t> Jos lunta sataa niin paljon, että se on mahdollista aurata, on se riittävä </a:t>
            </a:r>
            <a:r>
              <a:rPr lang="fi-FI" dirty="0" smtClean="0"/>
              <a:t>toimenpide</a:t>
            </a:r>
          </a:p>
          <a:p>
            <a:r>
              <a:rPr lang="fi-FI" dirty="0" smtClean="0"/>
              <a:t>Lumen </a:t>
            </a:r>
            <a:r>
              <a:rPr lang="fi-FI" dirty="0" smtClean="0"/>
              <a:t>määrän ollessa vähäinen on mahdollista käyttää </a:t>
            </a:r>
            <a:r>
              <a:rPr lang="fi-FI" dirty="0" smtClean="0"/>
              <a:t>harjausta. </a:t>
            </a:r>
            <a:r>
              <a:rPr lang="fi-FI" dirty="0" smtClean="0"/>
              <a:t>Ongelmana saattaa </a:t>
            </a:r>
            <a:r>
              <a:rPr lang="fi-FI" dirty="0" smtClean="0"/>
              <a:t>tällöin </a:t>
            </a:r>
            <a:r>
              <a:rPr lang="fi-FI" dirty="0" smtClean="0"/>
              <a:t>olla kosteuden jäätyminen esimerkiksi laattakivien pintaan, jolloin pinta voi olla yllättävästi liukkaampi kuin lumisena</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2400" y="489600"/>
            <a:ext cx="7988400" cy="707152"/>
          </a:xfrm>
        </p:spPr>
        <p:txBody>
          <a:bodyPr/>
          <a:lstStyle/>
          <a:p>
            <a:r>
              <a:rPr lang="fi-FI" dirty="0" smtClean="0"/>
              <a:t>5.4.2 Vastasatanut irtolumi</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Sisällön paikkamerkki 5" descr="IMG_9032.JPG"/>
          <p:cNvPicPr>
            <a:picLocks noGrp="1"/>
          </p:cNvPicPr>
          <p:nvPr>
            <p:ph idx="1"/>
          </p:nvPr>
        </p:nvPicPr>
        <p:blipFill>
          <a:blip r:embed="rId2" cstate="print"/>
          <a:srcRect/>
          <a:stretch>
            <a:fillRect/>
          </a:stretch>
        </p:blipFill>
        <p:spPr bwMode="auto">
          <a:xfrm>
            <a:off x="1043608" y="1196752"/>
            <a:ext cx="6912767" cy="4433721"/>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5.4.3 Aurattu pinta pakkaslumella</a:t>
            </a:r>
            <a:endParaRPr lang="fi-FI" dirty="0"/>
          </a:p>
        </p:txBody>
      </p:sp>
      <p:sp>
        <p:nvSpPr>
          <p:cNvPr id="3" name="Sisällön paikkamerkki 2"/>
          <p:cNvSpPr>
            <a:spLocks noGrp="1"/>
          </p:cNvSpPr>
          <p:nvPr>
            <p:ph idx="1"/>
          </p:nvPr>
        </p:nvSpPr>
        <p:spPr/>
        <p:txBody>
          <a:bodyPr/>
          <a:lstStyle/>
          <a:p>
            <a:r>
              <a:rPr lang="fi-FI" dirty="0" smtClean="0"/>
              <a:t>Talvella </a:t>
            </a:r>
            <a:r>
              <a:rPr lang="fi-FI" dirty="0" smtClean="0"/>
              <a:t>lämpötilan </a:t>
            </a:r>
            <a:r>
              <a:rPr lang="fi-FI" dirty="0" smtClean="0"/>
              <a:t>ollessa alle -5˚C toimenpiteisiin ryhdytään, kun sataa lisää lunta. Tällöin aurauksen jälkeen väylät hiekoitetaan useasti. Tämä ei tehtyjen tutkimuksien mukaan lisää pitoa väylän pinnassa. </a:t>
            </a:r>
            <a:endParaRPr lang="fi-FI" dirty="0" smtClean="0"/>
          </a:p>
          <a:p>
            <a:r>
              <a:rPr lang="fi-FI" dirty="0" smtClean="0"/>
              <a:t>Oikealla aurausterän valinnalla saavutetaan riittävä liukkaudentorjunnan laatu pakkassäällä, eikä hiekoitus ole enää välttämätöntä</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5.4.3 Aurattu pinta pakkaslumella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Sisällön paikkamerkki 5" descr="C:\Users\KJE\Desktop\Turvakopio\Mittaustulokset\Kirjatut\10.1.10\10.1 pakilantie\IMG_9203.JPG"/>
          <p:cNvPicPr>
            <a:picLocks noGrp="1"/>
          </p:cNvPicPr>
          <p:nvPr>
            <p:ph idx="1"/>
          </p:nvPr>
        </p:nvPicPr>
        <p:blipFill>
          <a:blip r:embed="rId2" cstate="print"/>
          <a:srcRect/>
          <a:stretch>
            <a:fillRect/>
          </a:stretch>
        </p:blipFill>
        <p:spPr bwMode="auto">
          <a:xfrm>
            <a:off x="971601" y="1340768"/>
            <a:ext cx="7056784" cy="4289705"/>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1.3 Tutkimukselle </a:t>
            </a:r>
            <a:r>
              <a:rPr lang="fi-FI" dirty="0" smtClean="0"/>
              <a:t>asetetut tavoitteet ja toteutus</a:t>
            </a:r>
            <a:endParaRPr lang="fi-FI" dirty="0"/>
          </a:p>
        </p:txBody>
      </p:sp>
      <p:sp>
        <p:nvSpPr>
          <p:cNvPr id="3" name="Sisällön paikkamerkki 2"/>
          <p:cNvSpPr>
            <a:spLocks noGrp="1"/>
          </p:cNvSpPr>
          <p:nvPr>
            <p:ph idx="1"/>
          </p:nvPr>
        </p:nvSpPr>
        <p:spPr/>
        <p:txBody>
          <a:bodyPr/>
          <a:lstStyle/>
          <a:p>
            <a:r>
              <a:rPr lang="fi-FI" dirty="0" smtClean="0"/>
              <a:t>Tunnistaa </a:t>
            </a:r>
            <a:r>
              <a:rPr lang="fi-FI" dirty="0" smtClean="0"/>
              <a:t>tyypilliset </a:t>
            </a:r>
            <a:r>
              <a:rPr lang="fi-FI" dirty="0" smtClean="0"/>
              <a:t>talvikelit</a:t>
            </a:r>
          </a:p>
          <a:p>
            <a:r>
              <a:rPr lang="fi-FI" dirty="0" smtClean="0"/>
              <a:t>Määrittää</a:t>
            </a:r>
            <a:r>
              <a:rPr lang="fi-FI" dirty="0" smtClean="0"/>
              <a:t>, miten jatkossa ilman kitkanmittausta voidaan selvittää, onko liukkaudentorjunta </a:t>
            </a:r>
            <a:r>
              <a:rPr lang="fi-FI" dirty="0" smtClean="0"/>
              <a:t>riittävää</a:t>
            </a:r>
          </a:p>
          <a:p>
            <a:r>
              <a:rPr lang="fi-FI" dirty="0" smtClean="0"/>
              <a:t>Pyrittiin </a:t>
            </a:r>
            <a:r>
              <a:rPr lang="fi-FI" dirty="0" smtClean="0"/>
              <a:t>kehittämään menetelmä, missä valokuvien perusteella voidaan jatkossa arvioida liukkaudentorjunnan riittävyys ilman kitkan mittaamista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5.4.4 Jäinen pinta</a:t>
            </a:r>
            <a:endParaRPr lang="fi-FI" dirty="0"/>
          </a:p>
        </p:txBody>
      </p:sp>
      <p:sp>
        <p:nvSpPr>
          <p:cNvPr id="3" name="Sisällön paikkamerkki 2"/>
          <p:cNvSpPr>
            <a:spLocks noGrp="1"/>
          </p:cNvSpPr>
          <p:nvPr>
            <p:ph idx="1"/>
          </p:nvPr>
        </p:nvSpPr>
        <p:spPr>
          <a:xfrm>
            <a:off x="572400" y="1124744"/>
            <a:ext cx="7988400" cy="4595656"/>
          </a:xfrm>
        </p:spPr>
        <p:txBody>
          <a:bodyPr>
            <a:normAutofit lnSpcReduction="10000"/>
          </a:bodyPr>
          <a:lstStyle/>
          <a:p>
            <a:r>
              <a:rPr lang="fi-FI" dirty="0" smtClean="0"/>
              <a:t>Lämpötilan muuttuessa n. 0˚C:sta alle -5˚C:een ja kun lumi peittää väylät, väylien pinnoille kertynyt kosteus synnyttää jäisen </a:t>
            </a:r>
            <a:r>
              <a:rPr lang="fi-FI" dirty="0" smtClean="0"/>
              <a:t>pinnan</a:t>
            </a:r>
          </a:p>
          <a:p>
            <a:r>
              <a:rPr lang="fi-FI" dirty="0" smtClean="0"/>
              <a:t>Auraaminen </a:t>
            </a:r>
            <a:r>
              <a:rPr lang="fi-FI" dirty="0" smtClean="0"/>
              <a:t>hankaloituu ja hiekoitukseen joudutaan </a:t>
            </a:r>
            <a:r>
              <a:rPr lang="fi-FI" dirty="0" smtClean="0"/>
              <a:t>turvautumaan</a:t>
            </a:r>
          </a:p>
          <a:p>
            <a:r>
              <a:rPr lang="fi-FI" dirty="0" smtClean="0"/>
              <a:t>Tällöin tärkeää on hoitotoimenpiteen oikea-aikaisuus, sillä hiekoitettaessa ennen jäätymistä saadaan hiekoitusmateriaali kiinnittymään väylän pintaan ja näin saavutetaan huomattavasti parempi tulos kuin silloin, jos levitys tapahtuu jäätymisen </a:t>
            </a:r>
            <a:r>
              <a:rPr lang="fi-FI" dirty="0" smtClean="0"/>
              <a:t>jälkeen</a:t>
            </a:r>
          </a:p>
          <a:p>
            <a:r>
              <a:rPr lang="fi-FI" dirty="0" smtClean="0"/>
              <a:t>Kitka-arvot ovat 0.25 - 0.35, kun hiekoitusmateriaali jäätyy pintaan ja pakkasella kovettuneelle pinnalle levitettäessä 0.08 - 0.15</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5.4.4 Jäinen pinta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Sisällön paikkamerkki 5" descr="C:\Users\KJE\Desktop\kuvia\puhdas lumi\IMG_1356.JPG"/>
          <p:cNvPicPr>
            <a:picLocks noGrp="1"/>
          </p:cNvPicPr>
          <p:nvPr>
            <p:ph idx="1"/>
          </p:nvPr>
        </p:nvPicPr>
        <p:blipFill>
          <a:blip r:embed="rId2" cstate="print"/>
          <a:srcRect/>
          <a:stretch>
            <a:fillRect/>
          </a:stretch>
        </p:blipFill>
        <p:spPr bwMode="auto">
          <a:xfrm>
            <a:off x="1043608" y="1268760"/>
            <a:ext cx="7056784" cy="4392487"/>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5.4.5 Sohjo</a:t>
            </a:r>
            <a:endParaRPr lang="fi-FI" dirty="0"/>
          </a:p>
        </p:txBody>
      </p:sp>
      <p:sp>
        <p:nvSpPr>
          <p:cNvPr id="3" name="Sisällön paikkamerkki 2"/>
          <p:cNvSpPr>
            <a:spLocks noGrp="1"/>
          </p:cNvSpPr>
          <p:nvPr>
            <p:ph idx="1"/>
          </p:nvPr>
        </p:nvSpPr>
        <p:spPr/>
        <p:txBody>
          <a:bodyPr/>
          <a:lstStyle/>
          <a:p>
            <a:r>
              <a:rPr lang="fi-FI" dirty="0" smtClean="0"/>
              <a:t>Lämpötilan ollessa lämpimämpi kuin -5˚C jää satava lumi väylän pintaan yleensä pehmeänä </a:t>
            </a:r>
            <a:r>
              <a:rPr lang="fi-FI" dirty="0" smtClean="0"/>
              <a:t>kerroksena</a:t>
            </a:r>
          </a:p>
          <a:p>
            <a:r>
              <a:rPr lang="fi-FI" dirty="0" smtClean="0"/>
              <a:t>Lumen ollessa kosteaa irtolumen hiekoitus ei paranna väylän </a:t>
            </a:r>
            <a:r>
              <a:rPr lang="fi-FI" dirty="0" smtClean="0"/>
              <a:t>pitoa</a:t>
            </a:r>
          </a:p>
          <a:p>
            <a:r>
              <a:rPr lang="fi-FI" dirty="0" smtClean="0"/>
              <a:t>Suosituksena on, ettei sohjoisia pintoja hiekoiteta vaan ne aurataan ennen kuin pakkaset kiristyvät.</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5.4.5 Sohjo</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Sisällön paikkamerkki 5" descr="C:\Users\KJE\Desktop\kuvia\jatkoon\nämä\IMG_1380.JPG"/>
          <p:cNvPicPr>
            <a:picLocks noGrp="1"/>
          </p:cNvPicPr>
          <p:nvPr>
            <p:ph idx="1"/>
          </p:nvPr>
        </p:nvPicPr>
        <p:blipFill>
          <a:blip r:embed="rId2" cstate="print"/>
          <a:srcRect/>
          <a:stretch>
            <a:fillRect/>
          </a:stretch>
        </p:blipFill>
        <p:spPr bwMode="auto">
          <a:xfrm>
            <a:off x="899592" y="1340768"/>
            <a:ext cx="7416824" cy="4248472"/>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5.4.5 Sohjo</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7" name="Kuva 6" descr="C:\Users\KJE\Desktop\kuvia\jatkoon\nämä\IMGP3276.JPG"/>
          <p:cNvPicPr/>
          <p:nvPr/>
        </p:nvPicPr>
        <p:blipFill>
          <a:blip r:embed="rId2" cstate="print"/>
          <a:srcRect/>
          <a:stretch>
            <a:fillRect/>
          </a:stretch>
        </p:blipFill>
        <p:spPr bwMode="auto">
          <a:xfrm>
            <a:off x="1985962" y="1743075"/>
            <a:ext cx="5172075" cy="3371850"/>
          </a:xfrm>
          <a:prstGeom prst="rect">
            <a:avLst/>
          </a:prstGeom>
          <a:noFill/>
          <a:ln w="9525">
            <a:noFill/>
            <a:miter lim="800000"/>
            <a:headEnd/>
            <a:tailEnd/>
          </a:ln>
        </p:spPr>
      </p:pic>
      <p:pic>
        <p:nvPicPr>
          <p:cNvPr id="9" name="Sisällön paikkamerkki 8" descr="C:\Users\KJE\Desktop\kuvia\jatkoon\nämä\IMGP3276.JPG"/>
          <p:cNvPicPr>
            <a:picLocks noGrp="1"/>
          </p:cNvPicPr>
          <p:nvPr>
            <p:ph idx="1"/>
          </p:nvPr>
        </p:nvPicPr>
        <p:blipFill>
          <a:blip r:embed="rId2" cstate="print"/>
          <a:srcRect/>
          <a:stretch>
            <a:fillRect/>
          </a:stretch>
        </p:blipFill>
        <p:spPr bwMode="auto">
          <a:xfrm>
            <a:off x="899592" y="1340768"/>
            <a:ext cx="7344816" cy="3996681"/>
          </a:xfrm>
          <a:prstGeom prst="rect">
            <a:avLst/>
          </a:prstGeom>
          <a:noFill/>
          <a:ln w="9525">
            <a:noFill/>
            <a:miter lim="800000"/>
            <a:headEnd/>
            <a:tailEnd/>
          </a:ln>
        </p:spPr>
      </p:pic>
      <p:sp>
        <p:nvSpPr>
          <p:cNvPr id="10"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5.4.6 Lumen poiskuljettaminen</a:t>
            </a:r>
            <a:endParaRPr lang="fi-FI" dirty="0"/>
          </a:p>
        </p:txBody>
      </p:sp>
      <p:sp>
        <p:nvSpPr>
          <p:cNvPr id="3" name="Sisällön paikkamerkki 2"/>
          <p:cNvSpPr>
            <a:spLocks noGrp="1"/>
          </p:cNvSpPr>
          <p:nvPr>
            <p:ph idx="1"/>
          </p:nvPr>
        </p:nvSpPr>
        <p:spPr/>
        <p:txBody>
          <a:bodyPr/>
          <a:lstStyle/>
          <a:p>
            <a:r>
              <a:rPr lang="fi-FI" dirty="0" smtClean="0"/>
              <a:t>Runsaiden lumisateiden jälkeen väylät täyttyvät lumesta ja sitä joudutaan kuljettamaan muualle, jotta väylät saadaan pidettyä </a:t>
            </a:r>
            <a:r>
              <a:rPr lang="fi-FI" dirty="0" smtClean="0"/>
              <a:t>kunnossa</a:t>
            </a:r>
          </a:p>
          <a:p>
            <a:r>
              <a:rPr lang="fi-FI" dirty="0" smtClean="0"/>
              <a:t>Pyöräkuormaimien kauhoista </a:t>
            </a:r>
            <a:r>
              <a:rPr lang="fi-FI" dirty="0" smtClean="0"/>
              <a:t>jää väylien pintaan liukas jälki </a:t>
            </a:r>
            <a:endParaRPr lang="fi-FI" dirty="0" smtClean="0"/>
          </a:p>
          <a:p>
            <a:r>
              <a:rPr lang="fi-FI" dirty="0" smtClean="0"/>
              <a:t>Väylät, joilla tapahtuu lumen siirtoa, tulisi hiekoittaa viipymättä liukkauden torjumiseksi</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5.4.6 Lumen poiskuljettaminen</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pic>
        <p:nvPicPr>
          <p:cNvPr id="6" name="Sisällön paikkamerkki 5" descr="C:\Users\KJE\Desktop\Turvakopio\Mittaustulokset\Kirjatut\4.1.10\4.1 malmin prisma lumen keräys auran jälki\IMG_8755.JPG"/>
          <p:cNvPicPr>
            <a:picLocks noGrp="1"/>
          </p:cNvPicPr>
          <p:nvPr>
            <p:ph idx="1"/>
          </p:nvPr>
        </p:nvPicPr>
        <p:blipFill>
          <a:blip r:embed="rId2" cstate="print"/>
          <a:srcRect/>
          <a:stretch>
            <a:fillRect/>
          </a:stretch>
        </p:blipFill>
        <p:spPr bwMode="auto">
          <a:xfrm>
            <a:off x="755576" y="1196752"/>
            <a:ext cx="7560840" cy="4213434"/>
          </a:xfrm>
          <a:prstGeom prst="rect">
            <a:avLst/>
          </a:prstGeom>
          <a:noFill/>
          <a:ln w="9525">
            <a:noFill/>
            <a:miter lim="800000"/>
            <a:headEnd/>
            <a:tailEnd/>
          </a:ln>
        </p:spPr>
      </p:pic>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5.5 Hiekoitusmäärän arviointi valokuvin</a:t>
            </a:r>
            <a:endParaRPr lang="fi-FI" dirty="0"/>
          </a:p>
        </p:txBody>
      </p:sp>
      <p:sp>
        <p:nvSpPr>
          <p:cNvPr id="3" name="Sisällön paikkamerkki 2"/>
          <p:cNvSpPr>
            <a:spLocks noGrp="1"/>
          </p:cNvSpPr>
          <p:nvPr>
            <p:ph sz="half" idx="1"/>
          </p:nvPr>
        </p:nvSpPr>
        <p:spPr/>
        <p:txBody>
          <a:bodyPr/>
          <a:lstStyle/>
          <a:p>
            <a:r>
              <a:rPr lang="fi-FI" dirty="0" smtClean="0"/>
              <a:t>Valokuvia otettiin erilaisista keliolosuhteista ja hoitotoimenpiteistä talven </a:t>
            </a:r>
            <a:r>
              <a:rPr lang="fi-FI" dirty="0" smtClean="0"/>
              <a:t>aikana yli 3000.</a:t>
            </a:r>
          </a:p>
          <a:p>
            <a:r>
              <a:rPr lang="fi-FI" dirty="0" smtClean="0"/>
              <a:t>Lisäksi määritettiin sekä hiekalle että sepelille 50 g/m² - 500 g/m² määrät kuvina</a:t>
            </a:r>
            <a:endParaRPr lang="fi-FI" dirty="0"/>
          </a:p>
        </p:txBody>
      </p:sp>
      <p:sp>
        <p:nvSpPr>
          <p:cNvPr id="7" name="Tekstin paikkamerkki 6"/>
          <p:cNvSpPr>
            <a:spLocks noGrp="1"/>
          </p:cNvSpPr>
          <p:nvPr>
            <p:ph type="body" sz="quarter" idx="13"/>
          </p:nvPr>
        </p:nvSpPr>
        <p:spPr/>
        <p:txBody>
          <a:bodyPr/>
          <a:lstStyle/>
          <a:p>
            <a:r>
              <a:rPr lang="fi-FI" dirty="0" smtClean="0"/>
              <a:t>5.10.2010</a:t>
            </a:r>
          </a:p>
          <a:p>
            <a:endParaRPr lang="fi-FI" dirty="0"/>
          </a:p>
        </p:txBody>
      </p:sp>
      <p:pic>
        <p:nvPicPr>
          <p:cNvPr id="12" name="Sisällön paikkamerkki 11" descr="C:\Users\KJE\Desktop\Turvakopio\Mittaustulokset\AAA _  Kuvat jaettavaksi\hiekka määrät\hiekka 300\IMG_9342.JPG"/>
          <p:cNvPicPr>
            <a:picLocks noGrp="1"/>
          </p:cNvPicPr>
          <p:nvPr>
            <p:ph sz="half" idx="2"/>
          </p:nvPr>
        </p:nvPicPr>
        <p:blipFill>
          <a:blip r:embed="rId2" cstate="print"/>
          <a:srcRect l="11919" t="4819" r="12413" b="4095"/>
          <a:stretch>
            <a:fillRect/>
          </a:stretch>
        </p:blipFill>
        <p:spPr bwMode="auto">
          <a:xfrm>
            <a:off x="4788025" y="1628800"/>
            <a:ext cx="3816424" cy="3744416"/>
          </a:xfrm>
          <a:prstGeom prst="rect">
            <a:avLst/>
          </a:prstGeom>
          <a:noFill/>
          <a:ln w="9525">
            <a:noFill/>
            <a:miter lim="800000"/>
            <a:headEnd/>
            <a:tailEnd/>
          </a:ln>
        </p:spPr>
      </p:pic>
      <p:sp>
        <p:nvSpPr>
          <p:cNvPr id="13"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6. Yhteenveto, päätelmät ja suositukset</a:t>
            </a:r>
            <a:endParaRPr lang="fi-FI" dirty="0"/>
          </a:p>
        </p:txBody>
      </p:sp>
      <p:sp>
        <p:nvSpPr>
          <p:cNvPr id="3" name="Sisällön paikkamerkki 2"/>
          <p:cNvSpPr>
            <a:spLocks noGrp="1"/>
          </p:cNvSpPr>
          <p:nvPr>
            <p:ph idx="1"/>
          </p:nvPr>
        </p:nvSpPr>
        <p:spPr/>
        <p:txBody>
          <a:bodyPr>
            <a:normAutofit fontScale="92500"/>
          </a:bodyPr>
          <a:lstStyle/>
          <a:p>
            <a:r>
              <a:rPr lang="fi-FI" dirty="0" smtClean="0"/>
              <a:t>Tutkimustulokset osoittivat, ettei koekohteiden väylän päällysteellä ole vaikutusta, kun ne ovat lumen tai jään </a:t>
            </a:r>
            <a:r>
              <a:rPr lang="fi-FI" dirty="0" smtClean="0"/>
              <a:t>peittämiä</a:t>
            </a:r>
          </a:p>
          <a:p>
            <a:r>
              <a:rPr lang="fi-FI" dirty="0" smtClean="0"/>
              <a:t>Kenttäkokeissa </a:t>
            </a:r>
            <a:r>
              <a:rPr lang="fi-FI" dirty="0" smtClean="0"/>
              <a:t>otettiin </a:t>
            </a:r>
            <a:r>
              <a:rPr lang="fi-FI" dirty="0" smtClean="0"/>
              <a:t>eri </a:t>
            </a:r>
            <a:r>
              <a:rPr lang="fi-FI" dirty="0" smtClean="0"/>
              <a:t>hiekoitusmääristä lähikuvat, joiden avulla pystytään jatkossa tunnistamaan hiekoitusmäärät kevyen liikenteen väylien </a:t>
            </a:r>
            <a:r>
              <a:rPr lang="fi-FI" dirty="0" smtClean="0"/>
              <a:t>pinnasta</a:t>
            </a:r>
          </a:p>
          <a:p>
            <a:r>
              <a:rPr lang="fi-FI" dirty="0" smtClean="0"/>
              <a:t>Tehdyt tutkimukset tukevat Tiehallinnon määrittämiä riittäviä hiekan levitysmääriä, kun kyse on jäisistä pinnoista</a:t>
            </a:r>
            <a:r>
              <a:rPr lang="fi-FI" dirty="0" smtClean="0"/>
              <a:t>.</a:t>
            </a:r>
            <a:r>
              <a:rPr lang="fi-FI" dirty="0" smtClean="0"/>
              <a:t> </a:t>
            </a:r>
            <a:r>
              <a:rPr lang="fi-FI" dirty="0" smtClean="0"/>
              <a:t>Jäältä </a:t>
            </a:r>
            <a:r>
              <a:rPr lang="fi-FI" dirty="0" smtClean="0"/>
              <a:t>saavutetaan suurin kitka-arvo 150 g/m² </a:t>
            </a:r>
            <a:r>
              <a:rPr lang="fi-FI" dirty="0" smtClean="0"/>
              <a:t>määrillä</a:t>
            </a:r>
          </a:p>
          <a:p>
            <a:r>
              <a:rPr lang="fi-FI" dirty="0" smtClean="0"/>
              <a:t>Hiekoitusmenetelmiä tulisi kehittää niin, ettei hiekoitusmateriaali jäisi irtonaiseksi väylän pintaan</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6. Yhteenveto, päätelmät ja suositukset</a:t>
            </a:r>
            <a:endParaRPr lang="fi-FI" dirty="0"/>
          </a:p>
        </p:txBody>
      </p:sp>
      <p:sp>
        <p:nvSpPr>
          <p:cNvPr id="3" name="Sisällön paikkamerkki 2"/>
          <p:cNvSpPr>
            <a:spLocks noGrp="1"/>
          </p:cNvSpPr>
          <p:nvPr>
            <p:ph idx="1"/>
          </p:nvPr>
        </p:nvSpPr>
        <p:spPr>
          <a:xfrm>
            <a:off x="572400" y="1196752"/>
            <a:ext cx="7988400" cy="4523648"/>
          </a:xfrm>
        </p:spPr>
        <p:txBody>
          <a:bodyPr>
            <a:normAutofit fontScale="92500" lnSpcReduction="10000"/>
          </a:bodyPr>
          <a:lstStyle/>
          <a:p>
            <a:r>
              <a:rPr lang="fi-FI" dirty="0" smtClean="0"/>
              <a:t>Tutkimukset osoittavat, ettei hiekoittamalla saavuteta lumisella pinnalla pakkaskeleillä kitka-arvon </a:t>
            </a:r>
            <a:r>
              <a:rPr lang="fi-FI" dirty="0" smtClean="0"/>
              <a:t>paranemista</a:t>
            </a:r>
          </a:p>
          <a:p>
            <a:r>
              <a:rPr lang="fi-FI" dirty="0" smtClean="0"/>
              <a:t>Suosituksena </a:t>
            </a:r>
            <a:r>
              <a:rPr lang="fi-FI" dirty="0" smtClean="0"/>
              <a:t>pakkaskeleille on, ettei lumisille pinnoille levitetä hiekoitusmateriaalia, vaan riittävä kitka-arvo saadaan verkkoterällä </a:t>
            </a:r>
            <a:r>
              <a:rPr lang="fi-FI" dirty="0" smtClean="0"/>
              <a:t>auraamalla</a:t>
            </a:r>
          </a:p>
          <a:p>
            <a:r>
              <a:rPr lang="fi-FI" dirty="0" smtClean="0"/>
              <a:t>Sohjoiselle </a:t>
            </a:r>
            <a:r>
              <a:rPr lang="fi-FI" dirty="0" smtClean="0"/>
              <a:t>pinnalle levitetty </a:t>
            </a:r>
            <a:r>
              <a:rPr lang="fi-FI" dirty="0" smtClean="0"/>
              <a:t>hiekoitusmateriaali ei paranna pitoa</a:t>
            </a:r>
          </a:p>
          <a:p>
            <a:r>
              <a:rPr lang="fi-FI" dirty="0" smtClean="0"/>
              <a:t>Sohjon jäätyessä epätasaiseksi pinnaksi ei hiekoituksella saavuteta pakkaskeleillä mainittavaa kitka-arvon </a:t>
            </a:r>
            <a:r>
              <a:rPr lang="fi-FI" dirty="0" smtClean="0"/>
              <a:t>parannusta</a:t>
            </a:r>
          </a:p>
          <a:p>
            <a:r>
              <a:rPr lang="fi-FI" dirty="0" smtClean="0"/>
              <a:t>Hiekoittamalla ei aina voida poistaa tapaturman mahdollisuutta kevyen liikenteen väylillä. Väylän käyttäjien omaa vastuuta pitäisi korostaa ja kiinnittää lisää huomiota </a:t>
            </a:r>
            <a:r>
              <a:rPr lang="fi-FI" dirty="0" smtClean="0"/>
              <a:t>jalkineratkaisuihin</a:t>
            </a:r>
          </a:p>
          <a:p>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2. Kitka ja kitkan mittaus</a:t>
            </a:r>
            <a:endParaRPr lang="fi-FI" dirty="0"/>
          </a:p>
        </p:txBody>
      </p:sp>
      <p:sp>
        <p:nvSpPr>
          <p:cNvPr id="3" name="Sisällön paikkamerkki 2"/>
          <p:cNvSpPr>
            <a:spLocks noGrp="1"/>
          </p:cNvSpPr>
          <p:nvPr>
            <p:ph sz="half" idx="1"/>
          </p:nvPr>
        </p:nvSpPr>
        <p:spPr/>
        <p:txBody>
          <a:bodyPr>
            <a:normAutofit lnSpcReduction="10000"/>
          </a:bodyPr>
          <a:lstStyle/>
          <a:p>
            <a:r>
              <a:rPr lang="fi-FI" dirty="0" smtClean="0"/>
              <a:t>Kitka eli liikevastus on voima F</a:t>
            </a:r>
            <a:r>
              <a:rPr lang="fi-FI" baseline="-25000" dirty="0" smtClean="0"/>
              <a:t>µ</a:t>
            </a:r>
            <a:r>
              <a:rPr lang="fi-FI" dirty="0" smtClean="0"/>
              <a:t>, joka vastustaa liikkeen alkamista tai on kahden toisiaan koskettavien pintojen välissä ilmenevää liikettä F vastustava </a:t>
            </a:r>
            <a:r>
              <a:rPr lang="fi-FI" dirty="0" smtClean="0"/>
              <a:t>voima</a:t>
            </a:r>
          </a:p>
          <a:p>
            <a:r>
              <a:rPr lang="fi-FI" dirty="0" smtClean="0"/>
              <a:t>Tulosten </a:t>
            </a:r>
            <a:r>
              <a:rPr lang="fi-FI" dirty="0" smtClean="0"/>
              <a:t>arvioimisessa </a:t>
            </a:r>
            <a:r>
              <a:rPr lang="fi-FI" dirty="0" smtClean="0"/>
              <a:t>käytetään kitkakerrointa</a:t>
            </a:r>
          </a:p>
          <a:p>
            <a:r>
              <a:rPr lang="fi-FI" dirty="0" smtClean="0"/>
              <a:t>Kitkakerroin on eri materiaalien välisen kitkan vertailemiseksi käytettävä </a:t>
            </a:r>
            <a:r>
              <a:rPr lang="fi-FI" dirty="0" smtClean="0"/>
              <a:t>suhdeluku</a:t>
            </a:r>
          </a:p>
          <a:p>
            <a:r>
              <a:rPr lang="fi-FI" dirty="0" smtClean="0"/>
              <a:t>Kitkakerroin on </a:t>
            </a:r>
            <a:r>
              <a:rPr lang="fi-FI" dirty="0" smtClean="0"/>
              <a:t>kitkavoiman F</a:t>
            </a:r>
            <a:r>
              <a:rPr lang="fi-FI" baseline="-25000" dirty="0" smtClean="0"/>
              <a:t>µ</a:t>
            </a:r>
            <a:r>
              <a:rPr lang="fi-FI" dirty="0" smtClean="0"/>
              <a:t> ja normaalivoiman F</a:t>
            </a:r>
            <a:r>
              <a:rPr lang="fi-FI" baseline="-25000" dirty="0" smtClean="0"/>
              <a:t>N</a:t>
            </a:r>
            <a:r>
              <a:rPr lang="fi-FI" dirty="0" smtClean="0"/>
              <a:t> </a:t>
            </a:r>
            <a:r>
              <a:rPr lang="fi-FI" dirty="0" smtClean="0"/>
              <a:t>välinen suhde</a:t>
            </a:r>
            <a:endParaRPr lang="fi-FI" dirty="0"/>
          </a:p>
        </p:txBody>
      </p:sp>
      <p:sp>
        <p:nvSpPr>
          <p:cNvPr id="5" name="Tekstin paikkamerkki 4"/>
          <p:cNvSpPr>
            <a:spLocks noGrp="1"/>
          </p:cNvSpPr>
          <p:nvPr>
            <p:ph type="body" sz="quarter" idx="13"/>
          </p:nvPr>
        </p:nvSpPr>
        <p:spPr/>
        <p:txBody>
          <a:bodyPr/>
          <a:lstStyle/>
          <a:p>
            <a:r>
              <a:rPr lang="fi-FI" dirty="0" smtClean="0"/>
              <a:t>5.10.2010</a:t>
            </a:r>
            <a:endParaRPr lang="fi-FI" dirty="0"/>
          </a:p>
        </p:txBody>
      </p:sp>
      <p:pic>
        <p:nvPicPr>
          <p:cNvPr id="7" name="Sisällön paikkamerkki 6"/>
          <p:cNvPicPr>
            <a:picLocks noGrp="1"/>
          </p:cNvPicPr>
          <p:nvPr>
            <p:ph sz="half" idx="2"/>
          </p:nvPr>
        </p:nvPicPr>
        <p:blipFill>
          <a:blip r:embed="rId2" cstate="print"/>
          <a:srcRect/>
          <a:stretch>
            <a:fillRect/>
          </a:stretch>
        </p:blipFill>
        <p:spPr bwMode="auto">
          <a:xfrm>
            <a:off x="4648200" y="2255559"/>
            <a:ext cx="3924300" cy="2792970"/>
          </a:xfrm>
          <a:prstGeom prst="rect">
            <a:avLst/>
          </a:prstGeom>
          <a:noFill/>
          <a:ln w="9525">
            <a:noFill/>
            <a:miter lim="800000"/>
            <a:headEnd/>
            <a:tailEnd/>
          </a:ln>
        </p:spPr>
      </p:pic>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6. Yhteenveto, päätelmät ja suositukset</a:t>
            </a:r>
            <a:endParaRPr lang="fi-FI" dirty="0"/>
          </a:p>
        </p:txBody>
      </p:sp>
      <p:sp>
        <p:nvSpPr>
          <p:cNvPr id="3" name="Sisällön paikkamerkki 2"/>
          <p:cNvSpPr>
            <a:spLocks noGrp="1"/>
          </p:cNvSpPr>
          <p:nvPr>
            <p:ph idx="1"/>
          </p:nvPr>
        </p:nvSpPr>
        <p:spPr>
          <a:xfrm>
            <a:off x="572400" y="1196752"/>
            <a:ext cx="7988400" cy="4523648"/>
          </a:xfrm>
        </p:spPr>
        <p:txBody>
          <a:bodyPr>
            <a:normAutofit lnSpcReduction="10000"/>
          </a:bodyPr>
          <a:lstStyle/>
          <a:p>
            <a:r>
              <a:rPr lang="fi-FI" dirty="0" smtClean="0"/>
              <a:t>Kevyen liikenteen väylillä tapahtuneita onnettomuuksia on tutkittu vähän ja niitä olisi hyvä tutkia nykyistä tarkemmin, jotta voitaisiin paremmin tunnistaa liukastumistapaturmien </a:t>
            </a:r>
            <a:r>
              <a:rPr lang="fi-FI" dirty="0" smtClean="0"/>
              <a:t>syitä</a:t>
            </a:r>
          </a:p>
          <a:p>
            <a:r>
              <a:rPr lang="fi-FI" dirty="0" smtClean="0"/>
              <a:t>Hiekoituslaitteista tehdyt tutkimukset antoivat tuloksia, joiden mukaan laitteiden hiekoitustarkkuuksissa on suuria eroja laitemallien ja -tyyppien </a:t>
            </a:r>
            <a:r>
              <a:rPr lang="fi-FI" dirty="0" smtClean="0"/>
              <a:t>välillä</a:t>
            </a:r>
          </a:p>
          <a:p>
            <a:r>
              <a:rPr lang="fi-FI" dirty="0" smtClean="0"/>
              <a:t>Yksittäisissä laitteissa ilmeni hiekoituksen aikana suuria poikkeavuuksia</a:t>
            </a:r>
            <a:endParaRPr lang="fi-FI" dirty="0" smtClean="0"/>
          </a:p>
          <a:p>
            <a:r>
              <a:rPr lang="fi-FI" dirty="0" smtClean="0"/>
              <a:t>Laitteiden käyttöön olisi hyvä kehittää seurantajärjestelmä, joka varmistaisi säännöllisten tarkastusten kautta laitteiden hiekoitusmäärien oikeellisuuden</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6"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6. Yhteenveto, päätelmät ja suositukset</a:t>
            </a:r>
            <a:endParaRPr lang="fi-FI" dirty="0"/>
          </a:p>
        </p:txBody>
      </p:sp>
      <p:sp>
        <p:nvSpPr>
          <p:cNvPr id="3" name="Sisällön paikkamerkki 2"/>
          <p:cNvSpPr>
            <a:spLocks noGrp="1"/>
          </p:cNvSpPr>
          <p:nvPr>
            <p:ph idx="1"/>
          </p:nvPr>
        </p:nvSpPr>
        <p:spPr>
          <a:xfrm>
            <a:off x="572400" y="1196752"/>
            <a:ext cx="7988400" cy="4523648"/>
          </a:xfrm>
        </p:spPr>
        <p:txBody>
          <a:bodyPr>
            <a:normAutofit/>
          </a:bodyPr>
          <a:lstStyle/>
          <a:p>
            <a:r>
              <a:rPr lang="fi-FI" dirty="0" smtClean="0"/>
              <a:t>Aalto-yliopiston kitkanmittauslaite soveltuu hyvin liukkauden mittaamiseen tasaisilta pinnoilta. Mittauslaite ei sovellu kohteisiin, missä lunta on päässyt kertymään väylän pintaan </a:t>
            </a:r>
            <a:r>
              <a:rPr lang="fi-FI" dirty="0" smtClean="0"/>
              <a:t>paljon</a:t>
            </a:r>
          </a:p>
          <a:p>
            <a:r>
              <a:rPr lang="fi-FI" dirty="0" smtClean="0"/>
              <a:t>Mittauslaite antaa hyvän yleiskuvan väylän </a:t>
            </a:r>
            <a:r>
              <a:rPr lang="fi-FI" dirty="0" smtClean="0"/>
              <a:t>tilasta</a:t>
            </a:r>
          </a:p>
          <a:p>
            <a:r>
              <a:rPr lang="fi-FI" dirty="0" smtClean="0"/>
              <a:t>Laite ei tehdyissä tutkimuksissa tunnistanut levitysmäärissä merkittäviä </a:t>
            </a:r>
            <a:r>
              <a:rPr lang="fi-FI" dirty="0" smtClean="0"/>
              <a:t>eroja</a:t>
            </a:r>
          </a:p>
          <a:p>
            <a:r>
              <a:rPr lang="fi-FI" dirty="0" smtClean="0"/>
              <a:t>Kuvien avulla </a:t>
            </a:r>
            <a:r>
              <a:rPr lang="fi-FI" dirty="0" smtClean="0"/>
              <a:t>voidaan määrittää </a:t>
            </a:r>
            <a:r>
              <a:rPr lang="fi-FI" dirty="0" smtClean="0"/>
              <a:t>erilaisia kelejä, jotka edellyttävät tietynlaisia hoitotoimenpiteitä</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6. Yhteenveto, päätelmät ja suositukset</a:t>
            </a:r>
            <a:endParaRPr lang="fi-FI" dirty="0"/>
          </a:p>
        </p:txBody>
      </p:sp>
      <p:graphicFrame>
        <p:nvGraphicFramePr>
          <p:cNvPr id="6" name="Sisällön paikkamerkki 5"/>
          <p:cNvGraphicFramePr>
            <a:graphicFrameLocks noGrp="1"/>
          </p:cNvGraphicFramePr>
          <p:nvPr>
            <p:ph idx="1"/>
          </p:nvPr>
        </p:nvGraphicFramePr>
        <p:xfrm>
          <a:off x="573088" y="1196975"/>
          <a:ext cx="7988300" cy="4464272"/>
        </p:xfrm>
        <a:graphic>
          <a:graphicData uri="http://schemas.openxmlformats.org/drawingml/2006/table">
            <a:tbl>
              <a:tblPr firstRow="1" bandRow="1">
                <a:tableStyleId>{5C22544A-7EE6-4342-B048-85BDC9FD1C3A}</a:tableStyleId>
              </a:tblPr>
              <a:tblGrid>
                <a:gridCol w="1597660"/>
                <a:gridCol w="1597660"/>
                <a:gridCol w="1597660"/>
                <a:gridCol w="1597660"/>
                <a:gridCol w="1597660"/>
              </a:tblGrid>
              <a:tr h="541489">
                <a:tc>
                  <a:txBody>
                    <a:bodyPr/>
                    <a:lstStyle/>
                    <a:p>
                      <a:pPr algn="ctr">
                        <a:spcAft>
                          <a:spcPts val="0"/>
                        </a:spcAft>
                      </a:pPr>
                      <a:r>
                        <a:rPr lang="fi-FI" sz="1000" b="1" dirty="0">
                          <a:solidFill>
                            <a:srgbClr val="000000"/>
                          </a:solidFill>
                          <a:latin typeface="Cambria"/>
                          <a:ea typeface="Times New Roman"/>
                        </a:rPr>
                        <a:t>Keli</a:t>
                      </a:r>
                      <a:endParaRPr lang="fi-FI" sz="1200" dirty="0">
                        <a:latin typeface="Times New Roman"/>
                        <a:ea typeface="Times New Roman"/>
                      </a:endParaRPr>
                    </a:p>
                    <a:p>
                      <a:pPr algn="ctr">
                        <a:spcAft>
                          <a:spcPts val="0"/>
                        </a:spcAft>
                      </a:pPr>
                      <a:r>
                        <a:rPr lang="fi-FI" sz="1000" b="1" dirty="0">
                          <a:solidFill>
                            <a:srgbClr val="000000"/>
                          </a:solidFill>
                          <a:latin typeface="Cambria"/>
                          <a:ea typeface="Times New Roman"/>
                        </a:rPr>
                        <a:t> </a:t>
                      </a:r>
                      <a:endParaRPr lang="fi-FI" sz="1200" dirty="0">
                        <a:latin typeface="Times New Roman"/>
                        <a:ea typeface="Times New Roman"/>
                      </a:endParaRPr>
                    </a:p>
                  </a:txBody>
                  <a:tcPr marL="44450" marR="44450" marT="0" marB="0" anchor="ctr"/>
                </a:tc>
                <a:tc>
                  <a:txBody>
                    <a:bodyPr/>
                    <a:lstStyle/>
                    <a:p>
                      <a:pPr algn="ctr">
                        <a:spcAft>
                          <a:spcPts val="0"/>
                        </a:spcAft>
                      </a:pPr>
                      <a:r>
                        <a:rPr lang="fi-FI" sz="1000" b="1">
                          <a:solidFill>
                            <a:srgbClr val="000000"/>
                          </a:solidFill>
                          <a:latin typeface="Cambria"/>
                          <a:ea typeface="Times New Roman"/>
                        </a:rPr>
                        <a:t>Riittävä hiekoitus</a:t>
                      </a:r>
                      <a:endParaRPr lang="fi-FI" sz="1200">
                        <a:latin typeface="Times New Roman"/>
                        <a:ea typeface="Times New Roman"/>
                      </a:endParaRPr>
                    </a:p>
                    <a:p>
                      <a:pPr algn="ctr">
                        <a:spcAft>
                          <a:spcPts val="0"/>
                        </a:spcAft>
                      </a:pPr>
                      <a:r>
                        <a:rPr lang="fi-FI" sz="1000" b="1">
                          <a:solidFill>
                            <a:srgbClr val="000000"/>
                          </a:solidFill>
                          <a:latin typeface="Cambria"/>
                          <a:ea typeface="Times New Roman"/>
                        </a:rPr>
                        <a:t> g/m²</a:t>
                      </a:r>
                      <a:endParaRPr lang="fi-FI" sz="1200">
                        <a:latin typeface="Times New Roman"/>
                        <a:ea typeface="Times New Roman"/>
                      </a:endParaRPr>
                    </a:p>
                  </a:txBody>
                  <a:tcPr marL="44450" marR="44450" marT="0" marB="0" anchor="ctr"/>
                </a:tc>
                <a:tc>
                  <a:txBody>
                    <a:bodyPr/>
                    <a:lstStyle/>
                    <a:p>
                      <a:pPr algn="ctr">
                        <a:spcAft>
                          <a:spcPts val="0"/>
                        </a:spcAft>
                      </a:pPr>
                      <a:r>
                        <a:rPr lang="fi-FI" sz="1000" b="1">
                          <a:solidFill>
                            <a:srgbClr val="000000"/>
                          </a:solidFill>
                          <a:latin typeface="Cambria"/>
                          <a:ea typeface="Times New Roman"/>
                        </a:rPr>
                        <a:t>Auttaako jalankulkijaa</a:t>
                      </a:r>
                      <a:endParaRPr lang="fi-FI" sz="1200">
                        <a:latin typeface="Times New Roman"/>
                        <a:ea typeface="Times New Roman"/>
                      </a:endParaRPr>
                    </a:p>
                    <a:p>
                      <a:pPr algn="ctr">
                        <a:spcAft>
                          <a:spcPts val="0"/>
                        </a:spcAft>
                      </a:pPr>
                      <a:r>
                        <a:rPr lang="fi-FI" sz="1000" b="1">
                          <a:solidFill>
                            <a:srgbClr val="000000"/>
                          </a:solidFill>
                          <a:latin typeface="Cambria"/>
                          <a:ea typeface="Times New Roman"/>
                        </a:rPr>
                        <a:t>kyllä / ei</a:t>
                      </a:r>
                      <a:endParaRPr lang="fi-FI" sz="1200">
                        <a:latin typeface="Times New Roman"/>
                        <a:ea typeface="Times New Roman"/>
                      </a:endParaRPr>
                    </a:p>
                  </a:txBody>
                  <a:tcPr marL="44450" marR="44450" marT="0" marB="0" anchor="ctr"/>
                </a:tc>
                <a:tc>
                  <a:txBody>
                    <a:bodyPr/>
                    <a:lstStyle/>
                    <a:p>
                      <a:pPr algn="ctr">
                        <a:spcAft>
                          <a:spcPts val="0"/>
                        </a:spcAft>
                      </a:pPr>
                      <a:r>
                        <a:rPr lang="fi-FI" sz="1000" b="1">
                          <a:solidFill>
                            <a:srgbClr val="000000"/>
                          </a:solidFill>
                          <a:latin typeface="Cambria"/>
                          <a:ea typeface="Times New Roman"/>
                        </a:rPr>
                        <a:t>Auttaako pyöräilijää</a:t>
                      </a:r>
                      <a:endParaRPr lang="fi-FI" sz="1200">
                        <a:latin typeface="Times New Roman"/>
                        <a:ea typeface="Times New Roman"/>
                      </a:endParaRPr>
                    </a:p>
                    <a:p>
                      <a:pPr algn="ctr">
                        <a:spcAft>
                          <a:spcPts val="0"/>
                        </a:spcAft>
                      </a:pPr>
                      <a:r>
                        <a:rPr lang="fi-FI" sz="1000" b="1">
                          <a:solidFill>
                            <a:srgbClr val="000000"/>
                          </a:solidFill>
                          <a:latin typeface="Cambria"/>
                          <a:ea typeface="Times New Roman"/>
                        </a:rPr>
                        <a:t>kyllä / ei</a:t>
                      </a:r>
                      <a:endParaRPr lang="fi-FI" sz="1200">
                        <a:latin typeface="Times New Roman"/>
                        <a:ea typeface="Times New Roman"/>
                      </a:endParaRPr>
                    </a:p>
                  </a:txBody>
                  <a:tcPr marL="44450" marR="44450" marT="0" marB="0" anchor="ctr"/>
                </a:tc>
                <a:tc>
                  <a:txBody>
                    <a:bodyPr/>
                    <a:lstStyle/>
                    <a:p>
                      <a:pPr algn="ctr">
                        <a:spcAft>
                          <a:spcPts val="0"/>
                        </a:spcAft>
                      </a:pPr>
                      <a:r>
                        <a:rPr lang="fi-FI" sz="1000" b="1">
                          <a:solidFill>
                            <a:srgbClr val="000000"/>
                          </a:solidFill>
                          <a:latin typeface="Cambria"/>
                          <a:ea typeface="Times New Roman"/>
                        </a:rPr>
                        <a:t>Mikä auttaisi?</a:t>
                      </a:r>
                      <a:endParaRPr lang="fi-FI" sz="1200">
                        <a:latin typeface="Times New Roman"/>
                        <a:ea typeface="Times New Roman"/>
                      </a:endParaRPr>
                    </a:p>
                    <a:p>
                      <a:pPr>
                        <a:spcAft>
                          <a:spcPts val="0"/>
                        </a:spcAft>
                      </a:pPr>
                      <a:r>
                        <a:rPr lang="fi-FI" sz="1000" b="1">
                          <a:solidFill>
                            <a:srgbClr val="000000"/>
                          </a:solidFill>
                          <a:latin typeface="Cambria"/>
                          <a:ea typeface="Times New Roman"/>
                        </a:rPr>
                        <a:t> </a:t>
                      </a:r>
                      <a:endParaRPr lang="fi-FI" sz="1200">
                        <a:latin typeface="Times New Roman"/>
                        <a:ea typeface="Times New Roman"/>
                      </a:endParaRPr>
                    </a:p>
                    <a:p>
                      <a:pPr>
                        <a:spcAft>
                          <a:spcPts val="0"/>
                        </a:spcAft>
                      </a:pPr>
                      <a:r>
                        <a:rPr lang="fi-FI" sz="1000" b="1">
                          <a:solidFill>
                            <a:srgbClr val="000000"/>
                          </a:solidFill>
                          <a:latin typeface="Cambria"/>
                          <a:ea typeface="Times New Roman"/>
                        </a:rPr>
                        <a:t> </a:t>
                      </a:r>
                      <a:endParaRPr lang="fi-FI" sz="1200">
                        <a:latin typeface="Times New Roman"/>
                        <a:ea typeface="Times New Roman"/>
                      </a:endParaRPr>
                    </a:p>
                  </a:txBody>
                  <a:tcPr marL="44450" marR="44450" marT="0" marB="0" anchor="ctr"/>
                </a:tc>
              </a:tr>
              <a:tr h="439207">
                <a:tc>
                  <a:txBody>
                    <a:bodyPr/>
                    <a:lstStyle/>
                    <a:p>
                      <a:pPr algn="ctr">
                        <a:spcAft>
                          <a:spcPts val="0"/>
                        </a:spcAft>
                      </a:pPr>
                      <a:r>
                        <a:rPr lang="fi-FI" sz="1000" b="1">
                          <a:solidFill>
                            <a:srgbClr val="000000"/>
                          </a:solidFill>
                          <a:latin typeface="Cambria"/>
                          <a:ea typeface="Times New Roman"/>
                        </a:rPr>
                        <a:t>Musta jää</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150</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kyllä  </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endParaRPr lang="fi-FI" sz="1000">
                        <a:latin typeface="Times New Roman"/>
                      </a:endParaRPr>
                    </a:p>
                  </a:txBody>
                  <a:tcPr marL="44450" marR="44450" marT="0" marB="0" anchor="b"/>
                </a:tc>
              </a:tr>
              <a:tr h="439207">
                <a:tc>
                  <a:txBody>
                    <a:bodyPr/>
                    <a:lstStyle/>
                    <a:p>
                      <a:pPr algn="ctr">
                        <a:spcAft>
                          <a:spcPts val="0"/>
                        </a:spcAft>
                      </a:pPr>
                      <a:r>
                        <a:rPr lang="fi-FI" sz="1000" b="1">
                          <a:solidFill>
                            <a:srgbClr val="000000"/>
                          </a:solidFill>
                          <a:latin typeface="Cambria"/>
                          <a:ea typeface="Times New Roman"/>
                        </a:rPr>
                        <a:t>Vastasatanut irtolumi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 hiekoitusta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Auraus tai harjaus</a:t>
                      </a:r>
                      <a:endParaRPr lang="fi-FI" sz="1200">
                        <a:latin typeface="Times New Roman"/>
                        <a:ea typeface="Times New Roman"/>
                      </a:endParaRPr>
                    </a:p>
                  </a:txBody>
                  <a:tcPr marL="44450" marR="44450" marT="0" marB="0" anchor="ctr"/>
                </a:tc>
              </a:tr>
              <a:tr h="439207">
                <a:tc>
                  <a:txBody>
                    <a:bodyPr/>
                    <a:lstStyle/>
                    <a:p>
                      <a:pPr algn="ctr">
                        <a:spcAft>
                          <a:spcPts val="0"/>
                        </a:spcAft>
                      </a:pPr>
                      <a:r>
                        <a:rPr lang="fi-FI" sz="1000" b="1">
                          <a:solidFill>
                            <a:srgbClr val="000000"/>
                          </a:solidFill>
                          <a:latin typeface="Cambria"/>
                          <a:ea typeface="Times New Roman"/>
                        </a:rPr>
                        <a:t>Aurattu pinta pakkaslumella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 hiekoitusta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Verkkoterällä saadaan riittävä kitka-arvo aikaan</a:t>
                      </a:r>
                      <a:endParaRPr lang="fi-FI" sz="1200">
                        <a:latin typeface="Times New Roman"/>
                        <a:ea typeface="Times New Roman"/>
                      </a:endParaRPr>
                    </a:p>
                  </a:txBody>
                  <a:tcPr marL="44450" marR="44450" marT="0" marB="0" anchor="b"/>
                </a:tc>
              </a:tr>
              <a:tr h="721985">
                <a:tc>
                  <a:txBody>
                    <a:bodyPr/>
                    <a:lstStyle/>
                    <a:p>
                      <a:pPr algn="ctr">
                        <a:spcAft>
                          <a:spcPts val="0"/>
                        </a:spcAft>
                      </a:pPr>
                      <a:r>
                        <a:rPr lang="fi-FI" sz="1000" b="1">
                          <a:solidFill>
                            <a:srgbClr val="000000"/>
                          </a:solidFill>
                          <a:latin typeface="Cambria"/>
                          <a:ea typeface="Times New Roman"/>
                        </a:rPr>
                        <a:t>Painautunut / Kiillottunut</a:t>
                      </a:r>
                      <a:br>
                        <a:rPr lang="fi-FI" sz="1000" b="1">
                          <a:solidFill>
                            <a:srgbClr val="000000"/>
                          </a:solidFill>
                          <a:latin typeface="Cambria"/>
                          <a:ea typeface="Times New Roman"/>
                        </a:rPr>
                      </a:br>
                      <a:r>
                        <a:rPr lang="fi-FI" sz="1000" b="1">
                          <a:solidFill>
                            <a:srgbClr val="000000"/>
                          </a:solidFill>
                          <a:latin typeface="Cambria"/>
                          <a:ea typeface="Times New Roman"/>
                        </a:rPr>
                        <a:t> luminen pinta pakkaslumella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150</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kyllä</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Hiekoitusmateriaali</a:t>
                      </a:r>
                      <a:br>
                        <a:rPr lang="fi-FI" sz="1000">
                          <a:solidFill>
                            <a:srgbClr val="000000"/>
                          </a:solidFill>
                          <a:latin typeface="Cambria"/>
                          <a:ea typeface="Times New Roman"/>
                        </a:rPr>
                      </a:br>
                      <a:r>
                        <a:rPr lang="fi-FI" sz="1000">
                          <a:solidFill>
                            <a:srgbClr val="000000"/>
                          </a:solidFill>
                          <a:latin typeface="Cambria"/>
                          <a:ea typeface="Times New Roman"/>
                        </a:rPr>
                        <a:t> tulisi saada kiinnittymään pintaan esim. lämmittämällä sepeli</a:t>
                      </a:r>
                      <a:endParaRPr lang="fi-FI" sz="1200">
                        <a:latin typeface="Times New Roman"/>
                        <a:ea typeface="Times New Roman"/>
                      </a:endParaRPr>
                    </a:p>
                  </a:txBody>
                  <a:tcPr marL="44450" marR="44450" marT="0" marB="0" anchor="ctr"/>
                </a:tc>
              </a:tr>
              <a:tr h="721985">
                <a:tc>
                  <a:txBody>
                    <a:bodyPr/>
                    <a:lstStyle/>
                    <a:p>
                      <a:pPr algn="ctr">
                        <a:spcAft>
                          <a:spcPts val="0"/>
                        </a:spcAft>
                      </a:pPr>
                      <a:r>
                        <a:rPr lang="fi-FI" sz="1000" b="1">
                          <a:solidFill>
                            <a:srgbClr val="000000"/>
                          </a:solidFill>
                          <a:latin typeface="Cambria"/>
                          <a:ea typeface="Times New Roman"/>
                        </a:rPr>
                        <a:t>Jäinen pinta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150</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kyllä </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Hiekoitusmateriaalin</a:t>
                      </a:r>
                      <a:br>
                        <a:rPr lang="fi-FI" sz="1000">
                          <a:solidFill>
                            <a:srgbClr val="000000"/>
                          </a:solidFill>
                          <a:latin typeface="Cambria"/>
                          <a:ea typeface="Times New Roman"/>
                        </a:rPr>
                      </a:br>
                      <a:r>
                        <a:rPr lang="fi-FI" sz="1000">
                          <a:solidFill>
                            <a:srgbClr val="000000"/>
                          </a:solidFill>
                          <a:latin typeface="Cambria"/>
                          <a:ea typeface="Times New Roman"/>
                        </a:rPr>
                        <a:t> lämmittämisellä saadaan pitkäkestoisempi hyöty ja parempi kitka-arvo</a:t>
                      </a:r>
                      <a:endParaRPr lang="fi-FI" sz="1200">
                        <a:latin typeface="Times New Roman"/>
                        <a:ea typeface="Times New Roman"/>
                      </a:endParaRPr>
                    </a:p>
                  </a:txBody>
                  <a:tcPr marL="44450" marR="44450" marT="0" marB="0" anchor="ctr"/>
                </a:tc>
              </a:tr>
              <a:tr h="439207">
                <a:tc>
                  <a:txBody>
                    <a:bodyPr/>
                    <a:lstStyle/>
                    <a:p>
                      <a:pPr algn="ctr">
                        <a:spcAft>
                          <a:spcPts val="0"/>
                        </a:spcAft>
                      </a:pPr>
                      <a:r>
                        <a:rPr lang="fi-FI" sz="1000" b="1">
                          <a:solidFill>
                            <a:srgbClr val="000000"/>
                          </a:solidFill>
                          <a:latin typeface="Cambria"/>
                          <a:ea typeface="Times New Roman"/>
                        </a:rPr>
                        <a:t>Sohjo</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 hiekoitusta</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Auraus tai harjaus</a:t>
                      </a:r>
                      <a:endParaRPr lang="fi-FI" sz="1200">
                        <a:latin typeface="Times New Roman"/>
                        <a:ea typeface="Times New Roman"/>
                      </a:endParaRPr>
                    </a:p>
                  </a:txBody>
                  <a:tcPr marL="44450" marR="44450" marT="0" marB="0" anchor="ctr"/>
                </a:tc>
              </a:tr>
              <a:tr h="721985">
                <a:tc>
                  <a:txBody>
                    <a:bodyPr/>
                    <a:lstStyle/>
                    <a:p>
                      <a:pPr algn="ctr">
                        <a:spcAft>
                          <a:spcPts val="0"/>
                        </a:spcAft>
                      </a:pPr>
                      <a:r>
                        <a:rPr lang="fi-FI" sz="1000" b="1">
                          <a:solidFill>
                            <a:srgbClr val="000000"/>
                          </a:solidFill>
                          <a:latin typeface="Cambria"/>
                          <a:ea typeface="Times New Roman"/>
                        </a:rPr>
                        <a:t>Pyöräkuormaimen kauhasta</a:t>
                      </a:r>
                      <a:br>
                        <a:rPr lang="fi-FI" sz="1000" b="1">
                          <a:solidFill>
                            <a:srgbClr val="000000"/>
                          </a:solidFill>
                          <a:latin typeface="Cambria"/>
                          <a:ea typeface="Times New Roman"/>
                        </a:rPr>
                      </a:br>
                      <a:r>
                        <a:rPr lang="fi-FI" sz="1000" b="1">
                          <a:solidFill>
                            <a:srgbClr val="000000"/>
                          </a:solidFill>
                          <a:latin typeface="Cambria"/>
                          <a:ea typeface="Times New Roman"/>
                        </a:rPr>
                        <a:t> lumenpoistossa syntyvä kiilloittunut jälki</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150</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kyllä</a:t>
                      </a:r>
                      <a:endParaRPr lang="fi-FI" sz="1200">
                        <a:latin typeface="Times New Roman"/>
                        <a:ea typeface="Times New Roman"/>
                      </a:endParaRPr>
                    </a:p>
                  </a:txBody>
                  <a:tcPr marL="44450" marR="44450" marT="0" marB="0" anchor="ctr"/>
                </a:tc>
                <a:tc>
                  <a:txBody>
                    <a:bodyPr/>
                    <a:lstStyle/>
                    <a:p>
                      <a:pPr algn="ctr">
                        <a:spcAft>
                          <a:spcPts val="0"/>
                        </a:spcAft>
                      </a:pPr>
                      <a:r>
                        <a:rPr lang="fi-FI" sz="1000">
                          <a:solidFill>
                            <a:srgbClr val="000000"/>
                          </a:solidFill>
                          <a:latin typeface="Cambria"/>
                          <a:ea typeface="Times New Roman"/>
                        </a:rPr>
                        <a:t>ei</a:t>
                      </a:r>
                      <a:endParaRPr lang="fi-FI" sz="1200">
                        <a:latin typeface="Times New Roman"/>
                        <a:ea typeface="Times New Roman"/>
                      </a:endParaRPr>
                    </a:p>
                  </a:txBody>
                  <a:tcPr marL="44450" marR="44450" marT="0" marB="0" anchor="ctr"/>
                </a:tc>
                <a:tc>
                  <a:txBody>
                    <a:bodyPr/>
                    <a:lstStyle/>
                    <a:p>
                      <a:pPr algn="ctr">
                        <a:spcAft>
                          <a:spcPts val="0"/>
                        </a:spcAft>
                      </a:pPr>
                      <a:r>
                        <a:rPr lang="fi-FI" sz="1000" dirty="0">
                          <a:solidFill>
                            <a:srgbClr val="000000"/>
                          </a:solidFill>
                          <a:latin typeface="Cambria"/>
                          <a:ea typeface="Times New Roman"/>
                        </a:rPr>
                        <a:t>Hiekoitusmateriaali</a:t>
                      </a:r>
                      <a:br>
                        <a:rPr lang="fi-FI" sz="1000" dirty="0">
                          <a:solidFill>
                            <a:srgbClr val="000000"/>
                          </a:solidFill>
                          <a:latin typeface="Cambria"/>
                          <a:ea typeface="Times New Roman"/>
                        </a:rPr>
                      </a:br>
                      <a:r>
                        <a:rPr lang="fi-FI" sz="1000" dirty="0">
                          <a:solidFill>
                            <a:srgbClr val="000000"/>
                          </a:solidFill>
                          <a:latin typeface="Cambria"/>
                          <a:ea typeface="Times New Roman"/>
                        </a:rPr>
                        <a:t> tulisi saada kiinnittymään pintaan esim. lämmittämällä sepeli</a:t>
                      </a:r>
                      <a:endParaRPr lang="fi-FI" sz="1200" dirty="0">
                        <a:latin typeface="Times New Roman"/>
                        <a:ea typeface="Times New Roman"/>
                      </a:endParaRPr>
                    </a:p>
                  </a:txBody>
                  <a:tcPr marL="44450" marR="44450" marT="0" marB="0" anchor="ctr"/>
                </a:tc>
              </a:tr>
            </a:tbl>
          </a:graphicData>
        </a:graphic>
      </p:graphicFrame>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7"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smtClean="0"/>
              <a:t>Kiitos mielenkiinnosta!!!!</a:t>
            </a:r>
            <a:endParaRPr lang="fi-FI" dirty="0"/>
          </a:p>
        </p:txBody>
      </p:sp>
      <p:sp>
        <p:nvSpPr>
          <p:cNvPr id="4" name="Tekstin paikkamerkki 3"/>
          <p:cNvSpPr>
            <a:spLocks noGrp="1"/>
          </p:cNvSpPr>
          <p:nvPr>
            <p:ph type="body" sz="quarter" idx="13"/>
          </p:nvPr>
        </p:nvSpPr>
        <p:spPr/>
        <p:txBody>
          <a:bodyPr/>
          <a:lstStyle/>
          <a:p>
            <a:r>
              <a:rPr lang="fi-FI" dirty="0" smtClean="0"/>
              <a:t>5.10.2010</a:t>
            </a:r>
          </a:p>
          <a:p>
            <a:endParaRPr lang="fi-FI" dirty="0"/>
          </a:p>
        </p:txBody>
      </p:sp>
      <p:sp>
        <p:nvSpPr>
          <p:cNvPr id="5"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pic>
        <p:nvPicPr>
          <p:cNvPr id="6" name="Sisällön paikkamerkki 5" descr="C:\Users\KJE\AppData\Local\Microsoft\Windows\Temporary Internet Files\Content.Word\IMG_7733.jpg"/>
          <p:cNvPicPr>
            <a:picLocks noGrp="1"/>
          </p:cNvPicPr>
          <p:nvPr>
            <p:ph idx="1"/>
          </p:nvPr>
        </p:nvPicPr>
        <p:blipFill>
          <a:blip r:embed="rId2" cstate="print"/>
          <a:srcRect/>
          <a:stretch>
            <a:fillRect/>
          </a:stretch>
        </p:blipFill>
        <p:spPr bwMode="auto">
          <a:xfrm>
            <a:off x="971600" y="1268760"/>
            <a:ext cx="7056784"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2.1 Kitkanmittauslaitteet</a:t>
            </a:r>
            <a:endParaRPr lang="fi-FI" dirty="0"/>
          </a:p>
        </p:txBody>
      </p:sp>
      <p:sp>
        <p:nvSpPr>
          <p:cNvPr id="3" name="Sisällön paikkamerkki 2"/>
          <p:cNvSpPr>
            <a:spLocks noGrp="1"/>
          </p:cNvSpPr>
          <p:nvPr>
            <p:ph sz="half" idx="1"/>
          </p:nvPr>
        </p:nvSpPr>
        <p:spPr>
          <a:xfrm>
            <a:off x="572400" y="1584000"/>
            <a:ext cx="2847472" cy="2493072"/>
          </a:xfrm>
        </p:spPr>
        <p:txBody>
          <a:bodyPr>
            <a:normAutofit/>
          </a:bodyPr>
          <a:lstStyle/>
          <a:p>
            <a:r>
              <a:rPr lang="fi-FI" dirty="0" smtClean="0"/>
              <a:t>Jatkuvatoimiset kitkanmittauslaitteet</a:t>
            </a:r>
          </a:p>
          <a:p>
            <a:r>
              <a:rPr lang="fi-FI" dirty="0" smtClean="0"/>
              <a:t>ASFT </a:t>
            </a:r>
            <a:r>
              <a:rPr lang="fi-FI" dirty="0" err="1" smtClean="0"/>
              <a:t>Industries</a:t>
            </a:r>
            <a:r>
              <a:rPr lang="fi-FI" dirty="0" smtClean="0"/>
              <a:t> AB:n valmistama työnnettävä kitkanmittauslaite </a:t>
            </a:r>
            <a:r>
              <a:rPr lang="fi-FI" dirty="0" smtClean="0"/>
              <a:t>ASFT2GO</a:t>
            </a:r>
          </a:p>
          <a:p>
            <a:endParaRPr lang="fi-FI" dirty="0" smtClean="0"/>
          </a:p>
          <a:p>
            <a:endParaRPr lang="fi-FI" dirty="0"/>
          </a:p>
        </p:txBody>
      </p:sp>
      <p:sp>
        <p:nvSpPr>
          <p:cNvPr id="5" name="Tekstin paikkamerkki 4"/>
          <p:cNvSpPr>
            <a:spLocks noGrp="1"/>
          </p:cNvSpPr>
          <p:nvPr>
            <p:ph type="body" sz="quarter" idx="13"/>
          </p:nvPr>
        </p:nvSpPr>
        <p:spPr/>
        <p:txBody>
          <a:bodyPr/>
          <a:lstStyle/>
          <a:p>
            <a:r>
              <a:rPr lang="fi-FI" dirty="0" smtClean="0"/>
              <a:t>5.10.2010</a:t>
            </a:r>
          </a:p>
          <a:p>
            <a:endParaRPr lang="fi-FI" dirty="0"/>
          </a:p>
        </p:txBody>
      </p:sp>
      <p:pic>
        <p:nvPicPr>
          <p:cNvPr id="7" name="Sisällön paikkamerkki 6" descr="IMG_7215.JPG"/>
          <p:cNvPicPr>
            <a:picLocks noGrp="1"/>
          </p:cNvPicPr>
          <p:nvPr>
            <p:ph sz="half" idx="2"/>
          </p:nvPr>
        </p:nvPicPr>
        <p:blipFill>
          <a:blip r:embed="rId2" cstate="print"/>
          <a:srcRect t="15663"/>
          <a:stretch>
            <a:fillRect/>
          </a:stretch>
        </p:blipFill>
        <p:spPr bwMode="auto">
          <a:xfrm>
            <a:off x="3563888" y="1412776"/>
            <a:ext cx="5008612" cy="4032448"/>
          </a:xfrm>
          <a:prstGeom prst="rect">
            <a:avLst/>
          </a:prstGeom>
          <a:noFill/>
          <a:ln w="9525">
            <a:noFill/>
            <a:miter lim="800000"/>
            <a:headEnd/>
            <a:tailEnd/>
          </a:ln>
        </p:spPr>
      </p:pic>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2.1 Kitkanmittauslaitteet</a:t>
            </a:r>
            <a:endParaRPr lang="fi-FI" dirty="0"/>
          </a:p>
        </p:txBody>
      </p:sp>
      <p:sp>
        <p:nvSpPr>
          <p:cNvPr id="3" name="Sisällön paikkamerkki 2"/>
          <p:cNvSpPr>
            <a:spLocks noGrp="1"/>
          </p:cNvSpPr>
          <p:nvPr>
            <p:ph sz="half" idx="1"/>
          </p:nvPr>
        </p:nvSpPr>
        <p:spPr/>
        <p:txBody>
          <a:bodyPr/>
          <a:lstStyle/>
          <a:p>
            <a:r>
              <a:rPr lang="fi-FI" dirty="0" smtClean="0"/>
              <a:t>Pistemäiset kitkanmittauslaitteet</a:t>
            </a:r>
          </a:p>
          <a:p>
            <a:r>
              <a:rPr lang="fi-FI" dirty="0" smtClean="0"/>
              <a:t>Työterveyslaitoksen askelsimulaattori, jonka toiminta perustuu </a:t>
            </a:r>
            <a:r>
              <a:rPr lang="fi-FI" dirty="0" smtClean="0"/>
              <a:t>jalkineella tehtävään kantaiskuvaiheen askelliu’un simulointiin</a:t>
            </a:r>
            <a:endParaRPr lang="fi-FI" dirty="0"/>
          </a:p>
        </p:txBody>
      </p:sp>
      <p:sp>
        <p:nvSpPr>
          <p:cNvPr id="5" name="Tekstin paikkamerkki 4"/>
          <p:cNvSpPr>
            <a:spLocks noGrp="1"/>
          </p:cNvSpPr>
          <p:nvPr>
            <p:ph type="body" sz="quarter" idx="13"/>
          </p:nvPr>
        </p:nvSpPr>
        <p:spPr/>
        <p:txBody>
          <a:bodyPr/>
          <a:lstStyle/>
          <a:p>
            <a:r>
              <a:rPr lang="fi-FI" dirty="0" smtClean="0"/>
              <a:t>5.10.2010</a:t>
            </a:r>
          </a:p>
          <a:p>
            <a:endParaRPr lang="fi-FI" dirty="0"/>
          </a:p>
        </p:txBody>
      </p:sp>
      <p:pic>
        <p:nvPicPr>
          <p:cNvPr id="7" name="Sisällön paikkamerkki 6" descr="IMG_0389"/>
          <p:cNvPicPr>
            <a:picLocks noGrp="1"/>
          </p:cNvPicPr>
          <p:nvPr>
            <p:ph sz="half" idx="2"/>
          </p:nvPr>
        </p:nvPicPr>
        <p:blipFill>
          <a:blip r:embed="rId2" cstate="print"/>
          <a:srcRect l="11328" t="12761" r="19141"/>
          <a:stretch>
            <a:fillRect/>
          </a:stretch>
        </p:blipFill>
        <p:spPr bwMode="auto">
          <a:xfrm>
            <a:off x="4355976" y="1412776"/>
            <a:ext cx="4216524" cy="4085667"/>
          </a:xfrm>
          <a:prstGeom prst="rect">
            <a:avLst/>
          </a:prstGeom>
          <a:noFill/>
          <a:ln w="9525">
            <a:noFill/>
            <a:miter lim="800000"/>
            <a:headEnd/>
            <a:tailEnd/>
          </a:ln>
        </p:spPr>
      </p:pic>
      <p:sp>
        <p:nvSpPr>
          <p:cNvPr id="8" name="Tekstin paikkamerkki 4"/>
          <p:cNvSpPr>
            <a:spLocks noGrp="1"/>
          </p:cNvSpPr>
          <p:nvPr>
            <p:ph type="body" sz="quarter" idx="14"/>
          </p:nvPr>
        </p:nvSpPr>
        <p:spPr/>
        <p:txBody>
          <a:bodyPr/>
          <a:lstStyle/>
          <a:p>
            <a:r>
              <a:rPr lang="fi-FI" dirty="0" smtClean="0"/>
              <a:t>Klaus </a:t>
            </a:r>
            <a:r>
              <a:rPr lang="fi-FI" dirty="0" err="1" smtClean="0"/>
              <a:t>Elers</a:t>
            </a:r>
            <a:endParaRPr lang="fi-FI" dirty="0"/>
          </a:p>
        </p:txBody>
      </p:sp>
    </p:spTree>
  </p:cSld>
  <p:clrMapOvr>
    <a:masterClrMapping/>
  </p:clrMapOvr>
</p:sld>
</file>

<file path=ppt/theme/theme1.xml><?xml version="1.0" encoding="utf-8"?>
<a:theme xmlns:a="http://schemas.openxmlformats.org/drawingml/2006/main" name="aalto_teknillinen">
  <a:themeElements>
    <a:clrScheme name="Custom 1">
      <a:dk1>
        <a:sysClr val="windowText" lastClr="000000"/>
      </a:dk1>
      <a:lt1>
        <a:sysClr val="window" lastClr="FFFFFF"/>
      </a:lt1>
      <a:dk2>
        <a:srgbClr val="1F497D"/>
      </a:dk2>
      <a:lt2>
        <a:srgbClr val="928B81"/>
      </a:lt2>
      <a:accent1>
        <a:srgbClr val="009B3A"/>
      </a:accent1>
      <a:accent2>
        <a:srgbClr val="FF7900"/>
      </a:accent2>
      <a:accent3>
        <a:srgbClr val="0065BD"/>
      </a:accent3>
      <a:accent4>
        <a:srgbClr val="ED2939"/>
      </a:accent4>
      <a:accent5>
        <a:srgbClr val="FECB00"/>
      </a:accent5>
      <a:accent6>
        <a:srgbClr val="6639B7"/>
      </a:accent6>
      <a:hlink>
        <a:srgbClr val="0065BD"/>
      </a:hlink>
      <a:folHlink>
        <a:srgbClr val="ED2939"/>
      </a:folHlink>
    </a:clrScheme>
    <a:fontScheme name="Aalto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aalto_teknillinen</Template>
  <TotalTime>254</TotalTime>
  <Words>2737</Words>
  <Application>Microsoft Office PowerPoint</Application>
  <PresentationFormat>Näytössä katseltava diaesitys (4:3)</PresentationFormat>
  <Paragraphs>500</Paragraphs>
  <Slides>73</Slides>
  <Notes>0</Notes>
  <HiddenSlides>0</HiddenSlides>
  <MMClips>0</MMClips>
  <ScaleCrop>false</ScaleCrop>
  <HeadingPairs>
    <vt:vector size="4" baseType="variant">
      <vt:variant>
        <vt:lpstr>Teema</vt:lpstr>
      </vt:variant>
      <vt:variant>
        <vt:i4>1</vt:i4>
      </vt:variant>
      <vt:variant>
        <vt:lpstr>Dian otsikot</vt:lpstr>
      </vt:variant>
      <vt:variant>
        <vt:i4>73</vt:i4>
      </vt:variant>
    </vt:vector>
  </HeadingPairs>
  <TitlesOfParts>
    <vt:vector size="74" baseType="lpstr">
      <vt:lpstr>aalto_teknillinen</vt:lpstr>
      <vt:lpstr> Kevyen liikenteen väylien liukkaudentorjunnan riittävyyden arvioinnin kehittäminen </vt:lpstr>
      <vt:lpstr>Esityksen sisältö</vt:lpstr>
      <vt:lpstr>1.1 Tausta</vt:lpstr>
      <vt:lpstr>1.2 Tutkimuksen rajaus</vt:lpstr>
      <vt:lpstr>1.3 Tutkimukselle asetetut tavoitteet ja toteutus</vt:lpstr>
      <vt:lpstr>1.3 Tutkimukselle asetetut tavoitteet ja toteutus</vt:lpstr>
      <vt:lpstr>2. Kitka ja kitkan mittaus</vt:lpstr>
      <vt:lpstr>2.1 Kitkanmittauslaitteet</vt:lpstr>
      <vt:lpstr>2.1 Kitkanmittauslaitteet</vt:lpstr>
      <vt:lpstr>3. Liukkaudentorjunnan vaatimukset</vt:lpstr>
      <vt:lpstr>3.1 Kitkavaatimukset väylien liukkaudentorjunnalle</vt:lpstr>
      <vt:lpstr>3.2 Hoidon vastuut</vt:lpstr>
      <vt:lpstr>3.2 Hoidon vastuut</vt:lpstr>
      <vt:lpstr>3.2 Hoidon vastuut</vt:lpstr>
      <vt:lpstr>3.3 Laadunvalvonta</vt:lpstr>
      <vt:lpstr>3.4 Hiekoitusmateriaalit ja niiden määrät</vt:lpstr>
      <vt:lpstr>3.4 Hiekoitusmateriaalit ja niiden määrät</vt:lpstr>
      <vt:lpstr>3.4 Hiekoitusmateriaalit ja niiden määrät</vt:lpstr>
      <vt:lpstr>3.4 Hiekoitusmateriaalit ja niiden määrät</vt:lpstr>
      <vt:lpstr>3.5 Hiekoituksen työvälineet</vt:lpstr>
      <vt:lpstr>3.5 Hiekoituksen työvälineet</vt:lpstr>
      <vt:lpstr>4. Kenttätutkimuksen toteutus</vt:lpstr>
      <vt:lpstr>4. Kenttätutkimuksen toteutus</vt:lpstr>
      <vt:lpstr>4. Kenttätutkimuksen toteutus</vt:lpstr>
      <vt:lpstr>4. Kenttätutkimuksen toteutus</vt:lpstr>
      <vt:lpstr>4. Kenttätutkimuksen toteutus</vt:lpstr>
      <vt:lpstr>4. Kenttätutkimuksen toteutus</vt:lpstr>
      <vt:lpstr>4. Kenttätutkimuksen toteutus</vt:lpstr>
      <vt:lpstr>4.1 Kitkanmittausmenettely</vt:lpstr>
      <vt:lpstr>4.1 Kitkanmittausmenettely</vt:lpstr>
      <vt:lpstr>4.1 Kitkanmittausmenettely</vt:lpstr>
      <vt:lpstr>4.2 Valokuvaaminen</vt:lpstr>
      <vt:lpstr>Dia 33</vt:lpstr>
      <vt:lpstr>4.3 Koekenttämittaukset</vt:lpstr>
      <vt:lpstr>4.3 Koekenttämittaukset</vt:lpstr>
      <vt:lpstr>4.3 Koekenttämittaukset</vt:lpstr>
      <vt:lpstr>4.3 Koekenttämittaukset</vt:lpstr>
      <vt:lpstr>4.3 Koekenttämittaukset</vt:lpstr>
      <vt:lpstr>4.3 Koekenttämittaukset</vt:lpstr>
      <vt:lpstr>4.3 Koekenttämittaukset</vt:lpstr>
      <vt:lpstr>4.3 Koekenttämittaukset</vt:lpstr>
      <vt:lpstr>5. Kenttätutkimusten tulokset</vt:lpstr>
      <vt:lpstr>5.1 Kitkanmittausten toteutus</vt:lpstr>
      <vt:lpstr>5.1 Kitkanmittausten toteutus</vt:lpstr>
      <vt:lpstr>5.2 Koekentän tulokset</vt:lpstr>
      <vt:lpstr>5.2.1 Kuivan jää tulokset</vt:lpstr>
      <vt:lpstr>5.2.2 Kostean jää tulokset</vt:lpstr>
      <vt:lpstr>5.2.3 Verkkoterällä aurattu pinta</vt:lpstr>
      <vt:lpstr>5.2.4 Kenttäauralla aurattu pinta</vt:lpstr>
      <vt:lpstr>5.2.5 Jäinen lumi pinta</vt:lpstr>
      <vt:lpstr>5.2.6 Kenttäkokeiden yhteenveto</vt:lpstr>
      <vt:lpstr>5.3 Ilman lämpötilojen vaikutus tuloksiin</vt:lpstr>
      <vt:lpstr>5.4 Tyypilliset talvikelit ja niiden liukkaudentorjunta</vt:lpstr>
      <vt:lpstr>5.4.1 Mustan jään keli</vt:lpstr>
      <vt:lpstr>5.4.1 Mustan jään keli</vt:lpstr>
      <vt:lpstr>5.4.2 Vastasatanut irtolumi</vt:lpstr>
      <vt:lpstr>5.4.2 Vastasatanut irtolumi</vt:lpstr>
      <vt:lpstr>5.4.3 Aurattu pinta pakkaslumella</vt:lpstr>
      <vt:lpstr>5.4.3 Aurattu pinta pakkaslumella</vt:lpstr>
      <vt:lpstr>5.4.4 Jäinen pinta</vt:lpstr>
      <vt:lpstr>5.4.4 Jäinen pinta</vt:lpstr>
      <vt:lpstr>5.4.5 Sohjo</vt:lpstr>
      <vt:lpstr>5.4.5 Sohjo</vt:lpstr>
      <vt:lpstr>5.4.5 Sohjo</vt:lpstr>
      <vt:lpstr>5.4.6 Lumen poiskuljettaminen</vt:lpstr>
      <vt:lpstr>5.4.6 Lumen poiskuljettaminen</vt:lpstr>
      <vt:lpstr>5.5 Hiekoitusmäärän arviointi valokuvin</vt:lpstr>
      <vt:lpstr>6. Yhteenveto, päätelmät ja suositukset</vt:lpstr>
      <vt:lpstr>6. Yhteenveto, päätelmät ja suositukset</vt:lpstr>
      <vt:lpstr>6. Yhteenveto, päätelmät ja suositukset</vt:lpstr>
      <vt:lpstr>6. Yhteenveto, päätelmät ja suositukset</vt:lpstr>
      <vt:lpstr>6. Yhteenveto, päätelmät ja suositukset</vt:lpstr>
      <vt:lpstr>Kiitos mielenkiinnosta!!!!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Kevyen liikenteen väylien liukkaudentorjunnan riittävyyden arvioinnin kehittäminen </dc:title>
  <dc:creator>KJE</dc:creator>
  <cp:lastModifiedBy>KJE</cp:lastModifiedBy>
  <cp:revision>42</cp:revision>
  <cp:lastPrinted>2010-02-01T08:40:26Z</cp:lastPrinted>
  <dcterms:created xsi:type="dcterms:W3CDTF">2010-09-30T09:36:11Z</dcterms:created>
  <dcterms:modified xsi:type="dcterms:W3CDTF">2010-09-30T13:51:03Z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TieturiVerId">
    <vt:lpwstr>003</vt:lpwstr>
  </property>
</Properties>
</file>